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10" r:id="rId5"/>
    <p:sldId id="301" r:id="rId6"/>
    <p:sldId id="387" r:id="rId7"/>
    <p:sldId id="388" r:id="rId8"/>
    <p:sldId id="407" r:id="rId9"/>
    <p:sldId id="406" r:id="rId10"/>
    <p:sldId id="413" r:id="rId11"/>
    <p:sldId id="408" r:id="rId12"/>
    <p:sldId id="409" r:id="rId13"/>
    <p:sldId id="415" r:id="rId14"/>
    <p:sldId id="410" r:id="rId15"/>
    <p:sldId id="411" r:id="rId16"/>
    <p:sldId id="306" r:id="rId17"/>
    <p:sldId id="391" r:id="rId18"/>
    <p:sldId id="392" r:id="rId19"/>
    <p:sldId id="416" r:id="rId20"/>
  </p:sldIdLst>
  <p:sldSz cx="12192000" cy="6858000"/>
  <p:notesSz cx="7099300" cy="10234613"/>
  <p:custDataLst>
    <p:tags r:id="rId2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orient="horz" pos="255" userDrawn="1">
          <p15:clr>
            <a:srgbClr val="A4A3A4"/>
          </p15:clr>
        </p15:guide>
        <p15:guide id="3" orient="horz" pos="958" userDrawn="1">
          <p15:clr>
            <a:srgbClr val="A4A3A4"/>
          </p15:clr>
        </p15:guide>
        <p15:guide id="4" orient="horz" pos="4065" userDrawn="1">
          <p15:clr>
            <a:srgbClr val="A4A3A4"/>
          </p15:clr>
        </p15:guide>
        <p15:guide id="5" orient="horz" pos="4110" userDrawn="1">
          <p15:clr>
            <a:srgbClr val="A4A3A4"/>
          </p15:clr>
        </p15:guide>
        <p15:guide id="6" orient="horz" pos="142" userDrawn="1">
          <p15:clr>
            <a:srgbClr val="A4A3A4"/>
          </p15:clr>
        </p15:guide>
        <p15:guide id="7" orient="horz" pos="4178" userDrawn="1">
          <p15:clr>
            <a:srgbClr val="A4A3A4"/>
          </p15:clr>
        </p15:guide>
        <p15:guide id="8" pos="363" userDrawn="1">
          <p15:clr>
            <a:srgbClr val="A4A3A4"/>
          </p15:clr>
        </p15:guide>
        <p15:guide id="9" pos="7317" userDrawn="1">
          <p15:clr>
            <a:srgbClr val="A4A3A4"/>
          </p15:clr>
        </p15:guide>
        <p15:guide id="10" pos="3840" userDrawn="1">
          <p15:clr>
            <a:srgbClr val="A4A3A4"/>
          </p15:clr>
        </p15:guide>
        <p15:guide id="11" pos="3780" userDrawn="1">
          <p15:clr>
            <a:srgbClr val="A4A3A4"/>
          </p15:clr>
        </p15:guide>
        <p15:guide id="12" pos="3900" userDrawn="1">
          <p15:clr>
            <a:srgbClr val="A4A3A4"/>
          </p15:clr>
        </p15:guide>
        <p15:guide id="13" pos="4384" userDrawn="1">
          <p15:clr>
            <a:srgbClr val="A4A3A4"/>
          </p15:clr>
        </p15:guide>
        <p15:guide id="14" pos="4505" userDrawn="1">
          <p15:clr>
            <a:srgbClr val="A4A3A4"/>
          </p15:clr>
        </p15:guide>
        <p15:guide id="15" pos="4959" userDrawn="1">
          <p15:clr>
            <a:srgbClr val="A4A3A4"/>
          </p15:clr>
        </p15:guide>
        <p15:guide id="16" pos="5080" userDrawn="1">
          <p15:clr>
            <a:srgbClr val="A4A3A4"/>
          </p15:clr>
        </p15:guide>
        <p15:guide id="17" pos="5564" userDrawn="1">
          <p15:clr>
            <a:srgbClr val="A4A3A4"/>
          </p15:clr>
        </p15:guide>
        <p15:guide id="18" pos="5684" userDrawn="1">
          <p15:clr>
            <a:srgbClr val="A4A3A4"/>
          </p15:clr>
        </p15:guide>
        <p15:guide id="19" pos="6139" userDrawn="1">
          <p15:clr>
            <a:srgbClr val="A4A3A4"/>
          </p15:clr>
        </p15:guide>
        <p15:guide id="20" pos="6259" userDrawn="1">
          <p15:clr>
            <a:srgbClr val="A4A3A4"/>
          </p15:clr>
        </p15:guide>
        <p15:guide id="21" pos="6743" userDrawn="1">
          <p15:clr>
            <a:srgbClr val="A4A3A4"/>
          </p15:clr>
        </p15:guide>
        <p15:guide id="22" pos="6864" userDrawn="1">
          <p15:clr>
            <a:srgbClr val="A4A3A4"/>
          </p15:clr>
        </p15:guide>
        <p15:guide id="23" pos="3296" userDrawn="1">
          <p15:clr>
            <a:srgbClr val="A4A3A4"/>
          </p15:clr>
        </p15:guide>
        <p15:guide id="24" pos="3175" userDrawn="1">
          <p15:clr>
            <a:srgbClr val="A4A3A4"/>
          </p15:clr>
        </p15:guide>
        <p15:guide id="25" pos="2721" userDrawn="1">
          <p15:clr>
            <a:srgbClr val="A4A3A4"/>
          </p15:clr>
        </p15:guide>
        <p15:guide id="26" pos="2600" userDrawn="1">
          <p15:clr>
            <a:srgbClr val="A4A3A4"/>
          </p15:clr>
        </p15:guide>
        <p15:guide id="27" pos="2116" userDrawn="1">
          <p15:clr>
            <a:srgbClr val="A4A3A4"/>
          </p15:clr>
        </p15:guide>
        <p15:guide id="28" pos="1996" userDrawn="1">
          <p15:clr>
            <a:srgbClr val="A4A3A4"/>
          </p15:clr>
        </p15:guide>
        <p15:guide id="29" pos="1541" userDrawn="1">
          <p15:clr>
            <a:srgbClr val="A4A3A4"/>
          </p15:clr>
        </p15:guide>
        <p15:guide id="30" pos="1421" userDrawn="1">
          <p15:clr>
            <a:srgbClr val="A4A3A4"/>
          </p15:clr>
        </p15:guide>
        <p15:guide id="31" pos="937" userDrawn="1">
          <p15:clr>
            <a:srgbClr val="A4A3A4"/>
          </p15:clr>
        </p15:guide>
        <p15:guide id="32" pos="816" userDrawn="1">
          <p15:clr>
            <a:srgbClr val="A4A3A4"/>
          </p15:clr>
        </p15:guide>
        <p15:guide id="33" pos="181" userDrawn="1">
          <p15:clr>
            <a:srgbClr val="A4A3A4"/>
          </p15:clr>
        </p15:guide>
        <p15:guide id="34" pos="74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6E6E"/>
    <a:srgbClr val="BEC3C8"/>
    <a:srgbClr val="EB829B"/>
    <a:srgbClr val="D20537"/>
    <a:srgbClr val="8C9196"/>
    <a:srgbClr val="2D373C"/>
    <a:srgbClr val="1EA5A5"/>
    <a:srgbClr val="A5D7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65"/>
    <p:restoredTop sz="82253" autoAdjust="0"/>
  </p:normalViewPr>
  <p:slideViewPr>
    <p:cSldViewPr showGuides="1">
      <p:cViewPr>
        <p:scale>
          <a:sx n="88" d="100"/>
          <a:sy n="88" d="100"/>
        </p:scale>
        <p:origin x="224" y="144"/>
      </p:cViewPr>
      <p:guideLst>
        <p:guide orient="horz" pos="3929"/>
        <p:guide orient="horz" pos="255"/>
        <p:guide orient="horz" pos="958"/>
        <p:guide orient="horz" pos="4065"/>
        <p:guide orient="horz" pos="4110"/>
        <p:guide orient="horz" pos="142"/>
        <p:guide orient="horz" pos="4178"/>
        <p:guide pos="363"/>
        <p:guide pos="7317"/>
        <p:guide pos="3840"/>
        <p:guide pos="3780"/>
        <p:guide pos="3900"/>
        <p:guide pos="4384"/>
        <p:guide pos="4505"/>
        <p:guide pos="4959"/>
        <p:guide pos="5080"/>
        <p:guide pos="5564"/>
        <p:guide pos="5684"/>
        <p:guide pos="6139"/>
        <p:guide pos="6259"/>
        <p:guide pos="6743"/>
        <p:guide pos="6864"/>
        <p:guide pos="3296"/>
        <p:guide pos="3175"/>
        <p:guide pos="2721"/>
        <p:guide pos="2600"/>
        <p:guide pos="2116"/>
        <p:guide pos="1996"/>
        <p:guide pos="1541"/>
        <p:guide pos="1421"/>
        <p:guide pos="937"/>
        <p:guide pos="816"/>
        <p:guide pos="181"/>
        <p:guide pos="7499"/>
      </p:guideLst>
    </p:cSldViewPr>
  </p:slideViewPr>
  <p:notesTextViewPr>
    <p:cViewPr>
      <p:scale>
        <a:sx n="1" d="1"/>
        <a:sy n="1" d="1"/>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CH"/>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84FEB8E-57CB-43C0-BEF7-4F4116A5252C}" type="datetimeFigureOut">
              <a:rPr lang="de-CH" smtClean="0"/>
              <a:t>15.10.19</a:t>
            </a:fld>
            <a:endParaRPr lang="de-CH"/>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CH"/>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CH"/>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DA53D58F-CC03-47C4-AC79-D3C984A61519}" type="slidenum">
              <a:rPr lang="de-CH" smtClean="0"/>
              <a:t>‹Nr.›</a:t>
            </a:fld>
            <a:endParaRPr lang="de-CH"/>
          </a:p>
        </p:txBody>
      </p:sp>
    </p:spTree>
    <p:extLst>
      <p:ext uri="{BB962C8B-B14F-4D97-AF65-F5344CB8AC3E}">
        <p14:creationId xmlns:p14="http://schemas.microsoft.com/office/powerpoint/2010/main" val="6678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it-IT" noProof="0" dirty="0"/>
          </a:p>
        </p:txBody>
      </p:sp>
      <p:sp>
        <p:nvSpPr>
          <p:cNvPr id="4" name="Foliennummernplatzhalter 3"/>
          <p:cNvSpPr>
            <a:spLocks noGrp="1"/>
          </p:cNvSpPr>
          <p:nvPr>
            <p:ph type="sldNum" sz="quarter" idx="10"/>
          </p:nvPr>
        </p:nvSpPr>
        <p:spPr/>
        <p:txBody>
          <a:bodyPr/>
          <a:lstStyle/>
          <a:p>
            <a:fld id="{DA53D58F-CC03-47C4-AC79-D3C984A61519}" type="slidenum">
              <a:rPr lang="de-CH" smtClean="0"/>
              <a:t>1</a:t>
            </a:fld>
            <a:endParaRPr lang="de-CH"/>
          </a:p>
        </p:txBody>
      </p:sp>
    </p:spTree>
    <p:extLst>
      <p:ext uri="{BB962C8B-B14F-4D97-AF65-F5344CB8AC3E}">
        <p14:creationId xmlns:p14="http://schemas.microsoft.com/office/powerpoint/2010/main" val="28654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10</a:t>
            </a:fld>
            <a:endParaRPr lang="de-CH"/>
          </a:p>
        </p:txBody>
      </p:sp>
    </p:spTree>
    <p:extLst>
      <p:ext uri="{BB962C8B-B14F-4D97-AF65-F5344CB8AC3E}">
        <p14:creationId xmlns:p14="http://schemas.microsoft.com/office/powerpoint/2010/main" val="395320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11</a:t>
            </a:fld>
            <a:endParaRPr lang="de-CH"/>
          </a:p>
        </p:txBody>
      </p:sp>
    </p:spTree>
    <p:extLst>
      <p:ext uri="{BB962C8B-B14F-4D97-AF65-F5344CB8AC3E}">
        <p14:creationId xmlns:p14="http://schemas.microsoft.com/office/powerpoint/2010/main" val="288008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12</a:t>
            </a:fld>
            <a:endParaRPr lang="de-CH"/>
          </a:p>
        </p:txBody>
      </p:sp>
    </p:spTree>
    <p:extLst>
      <p:ext uri="{BB962C8B-B14F-4D97-AF65-F5344CB8AC3E}">
        <p14:creationId xmlns:p14="http://schemas.microsoft.com/office/powerpoint/2010/main" val="367921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13</a:t>
            </a:fld>
            <a:endParaRPr lang="de-CH"/>
          </a:p>
        </p:txBody>
      </p:sp>
    </p:spTree>
    <p:extLst>
      <p:ext uri="{BB962C8B-B14F-4D97-AF65-F5344CB8AC3E}">
        <p14:creationId xmlns:p14="http://schemas.microsoft.com/office/powerpoint/2010/main" val="239175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14</a:t>
            </a:fld>
            <a:endParaRPr lang="de-CH"/>
          </a:p>
        </p:txBody>
      </p:sp>
    </p:spTree>
    <p:extLst>
      <p:ext uri="{BB962C8B-B14F-4D97-AF65-F5344CB8AC3E}">
        <p14:creationId xmlns:p14="http://schemas.microsoft.com/office/powerpoint/2010/main" val="4062142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15</a:t>
            </a:fld>
            <a:endParaRPr lang="de-CH"/>
          </a:p>
        </p:txBody>
      </p:sp>
    </p:spTree>
    <p:extLst>
      <p:ext uri="{BB962C8B-B14F-4D97-AF65-F5344CB8AC3E}">
        <p14:creationId xmlns:p14="http://schemas.microsoft.com/office/powerpoint/2010/main" val="302726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it-IT" noProof="0" dirty="0"/>
          </a:p>
        </p:txBody>
      </p:sp>
      <p:sp>
        <p:nvSpPr>
          <p:cNvPr id="4" name="Foliennummernplatzhalter 3"/>
          <p:cNvSpPr>
            <a:spLocks noGrp="1"/>
          </p:cNvSpPr>
          <p:nvPr>
            <p:ph type="sldNum" sz="quarter" idx="10"/>
          </p:nvPr>
        </p:nvSpPr>
        <p:spPr/>
        <p:txBody>
          <a:bodyPr/>
          <a:lstStyle/>
          <a:p>
            <a:fld id="{DA53D58F-CC03-47C4-AC79-D3C984A61519}" type="slidenum">
              <a:rPr lang="de-CH" smtClean="0"/>
              <a:t>16</a:t>
            </a:fld>
            <a:endParaRPr lang="de-CH"/>
          </a:p>
        </p:txBody>
      </p:sp>
    </p:spTree>
    <p:extLst>
      <p:ext uri="{BB962C8B-B14F-4D97-AF65-F5344CB8AC3E}">
        <p14:creationId xmlns:p14="http://schemas.microsoft.com/office/powerpoint/2010/main" val="338458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2</a:t>
            </a:fld>
            <a:endParaRPr lang="de-CH"/>
          </a:p>
        </p:txBody>
      </p:sp>
    </p:spTree>
    <p:extLst>
      <p:ext uri="{BB962C8B-B14F-4D97-AF65-F5344CB8AC3E}">
        <p14:creationId xmlns:p14="http://schemas.microsoft.com/office/powerpoint/2010/main" val="125222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3</a:t>
            </a:fld>
            <a:endParaRPr lang="de-CH"/>
          </a:p>
        </p:txBody>
      </p:sp>
    </p:spTree>
    <p:extLst>
      <p:ext uri="{BB962C8B-B14F-4D97-AF65-F5344CB8AC3E}">
        <p14:creationId xmlns:p14="http://schemas.microsoft.com/office/powerpoint/2010/main" val="252039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4</a:t>
            </a:fld>
            <a:endParaRPr lang="de-CH"/>
          </a:p>
        </p:txBody>
      </p:sp>
    </p:spTree>
    <p:extLst>
      <p:ext uri="{BB962C8B-B14F-4D97-AF65-F5344CB8AC3E}">
        <p14:creationId xmlns:p14="http://schemas.microsoft.com/office/powerpoint/2010/main" val="203451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5</a:t>
            </a:fld>
            <a:endParaRPr lang="de-CH"/>
          </a:p>
        </p:txBody>
      </p:sp>
    </p:spTree>
    <p:extLst>
      <p:ext uri="{BB962C8B-B14F-4D97-AF65-F5344CB8AC3E}">
        <p14:creationId xmlns:p14="http://schemas.microsoft.com/office/powerpoint/2010/main" val="411852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6</a:t>
            </a:fld>
            <a:endParaRPr lang="de-CH"/>
          </a:p>
        </p:txBody>
      </p:sp>
    </p:spTree>
    <p:extLst>
      <p:ext uri="{BB962C8B-B14F-4D97-AF65-F5344CB8AC3E}">
        <p14:creationId xmlns:p14="http://schemas.microsoft.com/office/powerpoint/2010/main" val="25794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7</a:t>
            </a:fld>
            <a:endParaRPr lang="de-CH"/>
          </a:p>
        </p:txBody>
      </p:sp>
    </p:spTree>
    <p:extLst>
      <p:ext uri="{BB962C8B-B14F-4D97-AF65-F5344CB8AC3E}">
        <p14:creationId xmlns:p14="http://schemas.microsoft.com/office/powerpoint/2010/main" val="211277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8</a:t>
            </a:fld>
            <a:endParaRPr lang="de-CH"/>
          </a:p>
        </p:txBody>
      </p:sp>
    </p:spTree>
    <p:extLst>
      <p:ext uri="{BB962C8B-B14F-4D97-AF65-F5344CB8AC3E}">
        <p14:creationId xmlns:p14="http://schemas.microsoft.com/office/powerpoint/2010/main" val="361431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A53D58F-CC03-47C4-AC79-D3C984A61519}" type="slidenum">
              <a:rPr lang="de-CH" smtClean="0"/>
              <a:t>9</a:t>
            </a:fld>
            <a:endParaRPr lang="de-CH"/>
          </a:p>
        </p:txBody>
      </p:sp>
    </p:spTree>
    <p:extLst>
      <p:ext uri="{BB962C8B-B14F-4D97-AF65-F5344CB8AC3E}">
        <p14:creationId xmlns:p14="http://schemas.microsoft.com/office/powerpoint/2010/main" val="2631867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Rechteck 9"/>
          <p:cNvSpPr/>
          <p:nvPr userDrawn="1"/>
        </p:nvSpPr>
        <p:spPr>
          <a:xfrm>
            <a:off x="0" y="225423"/>
            <a:ext cx="11904133" cy="48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800" dirty="0" err="1"/>
          </a:p>
        </p:txBody>
      </p:sp>
      <p:sp>
        <p:nvSpPr>
          <p:cNvPr id="2" name="Titel 1"/>
          <p:cNvSpPr>
            <a:spLocks noGrp="1"/>
          </p:cNvSpPr>
          <p:nvPr>
            <p:ph type="ctrTitle"/>
          </p:nvPr>
        </p:nvSpPr>
        <p:spPr>
          <a:xfrm>
            <a:off x="1295400" y="1376363"/>
            <a:ext cx="10363200" cy="1044526"/>
          </a:xfrm>
        </p:spPr>
        <p:txBody>
          <a:bodyPr/>
          <a:lstStyle>
            <a:lvl1pPr>
              <a:lnSpc>
                <a:spcPts val="4000"/>
              </a:lnSpc>
              <a:defRPr sz="3600"/>
            </a:lvl1pPr>
          </a:lstStyle>
          <a:p>
            <a:r>
              <a:rPr lang="de-DE"/>
              <a:t>Mastertitelformat bearbeiten</a:t>
            </a:r>
            <a:endParaRPr lang="de-CH" dirty="0"/>
          </a:p>
        </p:txBody>
      </p:sp>
      <p:sp>
        <p:nvSpPr>
          <p:cNvPr id="3" name="Untertitel 2"/>
          <p:cNvSpPr>
            <a:spLocks noGrp="1"/>
          </p:cNvSpPr>
          <p:nvPr>
            <p:ph type="subTitle" idx="1" hasCustomPrompt="1"/>
          </p:nvPr>
        </p:nvSpPr>
        <p:spPr>
          <a:xfrm>
            <a:off x="1295400" y="2564904"/>
            <a:ext cx="9067800" cy="324036"/>
          </a:xfrm>
        </p:spPr>
        <p:txBody>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Autor, DD.MM.YY</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068" y="382947"/>
            <a:ext cx="2171395" cy="568757"/>
          </a:xfrm>
          <a:prstGeom prst="rect">
            <a:avLst/>
          </a:prstGeom>
        </p:spPr>
      </p:pic>
    </p:spTree>
    <p:extLst>
      <p:ext uri="{BB962C8B-B14F-4D97-AF65-F5344CB8AC3E}">
        <p14:creationId xmlns:p14="http://schemas.microsoft.com/office/powerpoint/2010/main" val="217067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CH"/>
              <a:t>Titel Vortrag, Autor, DD.MM.YY  </a:t>
            </a:r>
            <a:endParaRPr lang="de-CH" dirty="0"/>
          </a:p>
        </p:txBody>
      </p:sp>
      <p:sp>
        <p:nvSpPr>
          <p:cNvPr id="6" name="Fußzeilenplatzhalter 5"/>
          <p:cNvSpPr>
            <a:spLocks noGrp="1"/>
          </p:cNvSpPr>
          <p:nvPr>
            <p:ph type="ftr" sz="quarter" idx="11"/>
          </p:nvPr>
        </p:nvSpPr>
        <p:spPr/>
        <p:txBody>
          <a:bodyPr/>
          <a:lstStyle/>
          <a:p>
            <a:pPr algn="r"/>
            <a:r>
              <a:rPr lang="de-CH"/>
              <a:t>Universität Basel</a:t>
            </a:r>
            <a:endParaRPr lang="de-CH" dirty="0"/>
          </a:p>
        </p:txBody>
      </p:sp>
      <p:sp>
        <p:nvSpPr>
          <p:cNvPr id="7" name="Foliennummernplatzhalter 6"/>
          <p:cNvSpPr>
            <a:spLocks noGrp="1"/>
          </p:cNvSpPr>
          <p:nvPr>
            <p:ph type="sldNum" sz="quarter" idx="12"/>
          </p:nvPr>
        </p:nvSpPr>
        <p:spPr/>
        <p:txBody>
          <a:bodyPr/>
          <a:lstStyle/>
          <a:p>
            <a:fld id="{B3811826-9277-4232-A2B5-17D05DFC7392}" type="slidenum">
              <a:rPr lang="de-CH" smtClean="0"/>
              <a:pPr/>
              <a:t>‹Nr.›</a:t>
            </a:fld>
            <a:endParaRPr lang="de-CH" dirty="0"/>
          </a:p>
        </p:txBody>
      </p:sp>
    </p:spTree>
    <p:extLst>
      <p:ext uri="{BB962C8B-B14F-4D97-AF65-F5344CB8AC3E}">
        <p14:creationId xmlns:p14="http://schemas.microsoft.com/office/powerpoint/2010/main" val="2818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10" name="Rechteck 9"/>
          <p:cNvSpPr/>
          <p:nvPr userDrawn="1"/>
        </p:nvSpPr>
        <p:spPr>
          <a:xfrm>
            <a:off x="0" y="225426"/>
            <a:ext cx="11904133" cy="27717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sz="1800" dirty="0" err="1"/>
          </a:p>
        </p:txBody>
      </p:sp>
      <p:sp>
        <p:nvSpPr>
          <p:cNvPr id="2" name="Titel 1"/>
          <p:cNvSpPr>
            <a:spLocks noGrp="1"/>
          </p:cNvSpPr>
          <p:nvPr>
            <p:ph type="ctrTitle"/>
          </p:nvPr>
        </p:nvSpPr>
        <p:spPr>
          <a:xfrm>
            <a:off x="1295400" y="1376363"/>
            <a:ext cx="10363200" cy="1044526"/>
          </a:xfrm>
        </p:spPr>
        <p:txBody>
          <a:bodyPr/>
          <a:lstStyle>
            <a:lvl1pPr>
              <a:lnSpc>
                <a:spcPts val="4000"/>
              </a:lnSpc>
              <a:defRPr sz="3600"/>
            </a:lvl1pPr>
          </a:lstStyle>
          <a:p>
            <a:r>
              <a:rPr lang="de-DE"/>
              <a:t>Mastertitelformat bearbeiten</a:t>
            </a:r>
            <a:endParaRPr lang="de-CH" dirty="0"/>
          </a:p>
        </p:txBody>
      </p:sp>
      <p:sp>
        <p:nvSpPr>
          <p:cNvPr id="3" name="Untertitel 2"/>
          <p:cNvSpPr>
            <a:spLocks noGrp="1"/>
          </p:cNvSpPr>
          <p:nvPr>
            <p:ph type="subTitle" idx="1" hasCustomPrompt="1"/>
          </p:nvPr>
        </p:nvSpPr>
        <p:spPr>
          <a:xfrm>
            <a:off x="1295400" y="2564904"/>
            <a:ext cx="9067800" cy="324036"/>
          </a:xfrm>
        </p:spPr>
        <p:txBody>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Autor, DD.MM.YY</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068" y="382947"/>
            <a:ext cx="2171395" cy="568757"/>
          </a:xfrm>
          <a:prstGeom prst="rect">
            <a:avLst/>
          </a:prstGeom>
        </p:spPr>
      </p:pic>
      <p:sp>
        <p:nvSpPr>
          <p:cNvPr id="12" name="Bildplatzhalter 11"/>
          <p:cNvSpPr>
            <a:spLocks noGrp="1"/>
          </p:cNvSpPr>
          <p:nvPr>
            <p:ph type="pic" sz="quarter" idx="10"/>
          </p:nvPr>
        </p:nvSpPr>
        <p:spPr>
          <a:xfrm>
            <a:off x="287867" y="2997201"/>
            <a:ext cx="11616267" cy="3635375"/>
          </a:xfrm>
        </p:spPr>
        <p:txBody>
          <a:bodyPr/>
          <a:lstStyle/>
          <a:p>
            <a:r>
              <a:rPr lang="de-DE"/>
              <a:t>Bild auf Platzhalter ziehen oder durch Klicken auf Symbol hinzufügen</a:t>
            </a:r>
            <a:endParaRPr lang="de-CH"/>
          </a:p>
        </p:txBody>
      </p:sp>
    </p:spTree>
    <p:extLst>
      <p:ext uri="{BB962C8B-B14F-4D97-AF65-F5344CB8AC3E}">
        <p14:creationId xmlns:p14="http://schemas.microsoft.com/office/powerpoint/2010/main" val="243240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p:nvPr>
        </p:nvSpPr>
        <p:spPr/>
        <p:txBody>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Datumsplatzhalter 6"/>
          <p:cNvSpPr>
            <a:spLocks noGrp="1"/>
          </p:cNvSpPr>
          <p:nvPr>
            <p:ph type="dt" sz="half" idx="10"/>
          </p:nvPr>
        </p:nvSpPr>
        <p:spPr/>
        <p:txBody>
          <a:bodyPr/>
          <a:lstStyle/>
          <a:p>
            <a:r>
              <a:rPr lang="de-CH"/>
              <a:t>Titel Vortrag, Autor, DD.MM.YY  </a:t>
            </a:r>
            <a:endParaRPr lang="de-CH" dirty="0"/>
          </a:p>
        </p:txBody>
      </p:sp>
      <p:sp>
        <p:nvSpPr>
          <p:cNvPr id="8" name="Fußzeilenplatzhalter 7"/>
          <p:cNvSpPr>
            <a:spLocks noGrp="1"/>
          </p:cNvSpPr>
          <p:nvPr>
            <p:ph type="ftr" sz="quarter" idx="11"/>
          </p:nvPr>
        </p:nvSpPr>
        <p:spPr/>
        <p:txBody>
          <a:bodyPr/>
          <a:lstStyle/>
          <a:p>
            <a:pPr algn="r"/>
            <a:r>
              <a:rPr lang="de-CH"/>
              <a:t>Universität Basel</a:t>
            </a:r>
            <a:endParaRPr lang="de-CH" dirty="0"/>
          </a:p>
        </p:txBody>
      </p:sp>
      <p:sp>
        <p:nvSpPr>
          <p:cNvPr id="9" name="Foliennummernplatzhalter 8"/>
          <p:cNvSpPr>
            <a:spLocks noGrp="1"/>
          </p:cNvSpPr>
          <p:nvPr>
            <p:ph type="sldNum" sz="quarter" idx="12"/>
          </p:nvPr>
        </p:nvSpPr>
        <p:spPr/>
        <p:txBody>
          <a:bodyPr/>
          <a:lstStyle/>
          <a:p>
            <a:fld id="{B3811826-9277-4232-A2B5-17D05DFC7392}" type="slidenum">
              <a:rPr lang="de-CH" smtClean="0"/>
              <a:pPr/>
              <a:t>‹Nr.›</a:t>
            </a:fld>
            <a:endParaRPr lang="de-CH" dirty="0"/>
          </a:p>
        </p:txBody>
      </p:sp>
    </p:spTree>
    <p:extLst>
      <p:ext uri="{BB962C8B-B14F-4D97-AF65-F5344CB8AC3E}">
        <p14:creationId xmlns:p14="http://schemas.microsoft.com/office/powerpoint/2010/main" val="413168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mit Legen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CH"/>
              <a:t>Titel Vortrag, Autor, DD.MM.YY  </a:t>
            </a:r>
            <a:endParaRPr lang="de-CH" dirty="0"/>
          </a:p>
        </p:txBody>
      </p:sp>
      <p:sp>
        <p:nvSpPr>
          <p:cNvPr id="4" name="Fußzeilenplatzhalter 3"/>
          <p:cNvSpPr>
            <a:spLocks noGrp="1"/>
          </p:cNvSpPr>
          <p:nvPr>
            <p:ph type="ftr" sz="quarter" idx="11"/>
          </p:nvPr>
        </p:nvSpPr>
        <p:spPr/>
        <p:txBody>
          <a:bodyPr/>
          <a:lstStyle/>
          <a:p>
            <a:pPr algn="r"/>
            <a:r>
              <a:rPr lang="de-CH"/>
              <a:t>Universität Basel</a:t>
            </a:r>
            <a:endParaRPr lang="de-CH" dirty="0"/>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575734" y="1520824"/>
            <a:ext cx="8257117" cy="3960000"/>
          </a:xfrm>
        </p:spPr>
        <p:txBody>
          <a:bodyPr/>
          <a:lstStyle/>
          <a:p>
            <a:r>
              <a:rPr lang="de-DE"/>
              <a:t>Bild auf Platzhalter ziehen oder durch Klicken auf Symbol hinzufügen</a:t>
            </a:r>
            <a:endParaRPr lang="de-CH" dirty="0"/>
          </a:p>
        </p:txBody>
      </p:sp>
      <p:sp>
        <p:nvSpPr>
          <p:cNvPr id="9" name="Textplatzhalter 8"/>
          <p:cNvSpPr>
            <a:spLocks noGrp="1"/>
          </p:cNvSpPr>
          <p:nvPr>
            <p:ph type="body" sz="quarter" idx="14"/>
          </p:nvPr>
        </p:nvSpPr>
        <p:spPr>
          <a:xfrm>
            <a:off x="9023351" y="1520826"/>
            <a:ext cx="2592916" cy="471646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5153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CH"/>
              <a:t>Titel Vortrag, Autor, DD.MM.YY  </a:t>
            </a:r>
            <a:endParaRPr lang="de-CH" dirty="0"/>
          </a:p>
        </p:txBody>
      </p:sp>
      <p:sp>
        <p:nvSpPr>
          <p:cNvPr id="4" name="Fußzeilenplatzhalter 3"/>
          <p:cNvSpPr>
            <a:spLocks noGrp="1"/>
          </p:cNvSpPr>
          <p:nvPr>
            <p:ph type="ftr" sz="quarter" idx="11"/>
          </p:nvPr>
        </p:nvSpPr>
        <p:spPr/>
        <p:txBody>
          <a:bodyPr/>
          <a:lstStyle/>
          <a:p>
            <a:pPr algn="r"/>
            <a:r>
              <a:rPr lang="de-CH"/>
              <a:t>Universität Basel</a:t>
            </a:r>
            <a:endParaRPr lang="de-CH" dirty="0"/>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575733" y="1520824"/>
            <a:ext cx="5425017" cy="2592000"/>
          </a:xfrm>
        </p:spPr>
        <p:txBody>
          <a:bodyPr/>
          <a:lstStyle/>
          <a:p>
            <a:r>
              <a:rPr lang="de-DE"/>
              <a:t>Bild auf Platzhalter ziehen oder durch Klicken auf Symbol hinzufügen</a:t>
            </a:r>
            <a:endParaRPr lang="de-CH"/>
          </a:p>
        </p:txBody>
      </p:sp>
      <p:sp>
        <p:nvSpPr>
          <p:cNvPr id="8" name="Bildplatzhalter 6"/>
          <p:cNvSpPr>
            <a:spLocks noGrp="1"/>
          </p:cNvSpPr>
          <p:nvPr>
            <p:ph type="pic" sz="quarter" idx="14"/>
          </p:nvPr>
        </p:nvSpPr>
        <p:spPr>
          <a:xfrm>
            <a:off x="6191250" y="1520825"/>
            <a:ext cx="5425017" cy="2592000"/>
          </a:xfrm>
        </p:spPr>
        <p:txBody>
          <a:bodyPr/>
          <a:lstStyle/>
          <a:p>
            <a:r>
              <a:rPr lang="de-DE"/>
              <a:t>Bild auf Platzhalter ziehen oder durch Klicken auf Symbol hinzufügen</a:t>
            </a:r>
            <a:endParaRPr lang="de-CH"/>
          </a:p>
        </p:txBody>
      </p:sp>
      <p:sp>
        <p:nvSpPr>
          <p:cNvPr id="9" name="Textplatzhalter 8"/>
          <p:cNvSpPr>
            <a:spLocks noGrp="1"/>
          </p:cNvSpPr>
          <p:nvPr>
            <p:ph type="body" sz="quarter" idx="15"/>
          </p:nvPr>
        </p:nvSpPr>
        <p:spPr>
          <a:xfrm>
            <a:off x="575734" y="4221088"/>
            <a:ext cx="5425017" cy="1836180"/>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0" name="Textplatzhalter 8"/>
          <p:cNvSpPr>
            <a:spLocks noGrp="1"/>
          </p:cNvSpPr>
          <p:nvPr>
            <p:ph type="body" sz="quarter" idx="16"/>
          </p:nvPr>
        </p:nvSpPr>
        <p:spPr>
          <a:xfrm>
            <a:off x="6191250" y="4221088"/>
            <a:ext cx="5425017" cy="1836180"/>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0635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CH"/>
              <a:t>Titel Vortrag, Autor, DD.MM.YY  </a:t>
            </a:r>
            <a:endParaRPr lang="de-CH" dirty="0"/>
          </a:p>
        </p:txBody>
      </p:sp>
      <p:sp>
        <p:nvSpPr>
          <p:cNvPr id="4" name="Fußzeilenplatzhalter 3"/>
          <p:cNvSpPr>
            <a:spLocks noGrp="1"/>
          </p:cNvSpPr>
          <p:nvPr>
            <p:ph type="ftr" sz="quarter" idx="11"/>
          </p:nvPr>
        </p:nvSpPr>
        <p:spPr/>
        <p:txBody>
          <a:bodyPr/>
          <a:lstStyle/>
          <a:p>
            <a:pPr algn="r"/>
            <a:r>
              <a:rPr lang="de-CH"/>
              <a:t>Universität Basel</a:t>
            </a:r>
            <a:endParaRPr lang="de-CH" dirty="0"/>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575733" y="1520824"/>
            <a:ext cx="3551768" cy="3276000"/>
          </a:xfrm>
        </p:spPr>
        <p:txBody>
          <a:bodyPr/>
          <a:lstStyle/>
          <a:p>
            <a:r>
              <a:rPr lang="de-DE"/>
              <a:t>Bild auf Platzhalter ziehen oder durch Klicken auf Symbol hinzufügen</a:t>
            </a:r>
            <a:endParaRPr lang="de-CH"/>
          </a:p>
        </p:txBody>
      </p:sp>
      <p:sp>
        <p:nvSpPr>
          <p:cNvPr id="9" name="Textplatzhalter 8"/>
          <p:cNvSpPr>
            <a:spLocks noGrp="1"/>
          </p:cNvSpPr>
          <p:nvPr>
            <p:ph type="body" sz="quarter" idx="15"/>
          </p:nvPr>
        </p:nvSpPr>
        <p:spPr>
          <a:xfrm>
            <a:off x="575734" y="4901715"/>
            <a:ext cx="3551767" cy="115555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Bildplatzhalter 6"/>
          <p:cNvSpPr>
            <a:spLocks noGrp="1"/>
          </p:cNvSpPr>
          <p:nvPr>
            <p:ph type="pic" sz="quarter" idx="16"/>
          </p:nvPr>
        </p:nvSpPr>
        <p:spPr>
          <a:xfrm>
            <a:off x="4320117" y="1520825"/>
            <a:ext cx="3551768" cy="3276000"/>
          </a:xfrm>
        </p:spPr>
        <p:txBody>
          <a:bodyPr/>
          <a:lstStyle/>
          <a:p>
            <a:r>
              <a:rPr lang="de-DE"/>
              <a:t>Bild auf Platzhalter ziehen oder durch Klicken auf Symbol hinzufügen</a:t>
            </a:r>
            <a:endParaRPr lang="de-CH"/>
          </a:p>
        </p:txBody>
      </p:sp>
      <p:sp>
        <p:nvSpPr>
          <p:cNvPr id="12" name="Textplatzhalter 8"/>
          <p:cNvSpPr>
            <a:spLocks noGrp="1"/>
          </p:cNvSpPr>
          <p:nvPr>
            <p:ph type="body" sz="quarter" idx="17"/>
          </p:nvPr>
        </p:nvSpPr>
        <p:spPr>
          <a:xfrm>
            <a:off x="4320118" y="4901716"/>
            <a:ext cx="3551767" cy="115555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3" name="Bildplatzhalter 6"/>
          <p:cNvSpPr>
            <a:spLocks noGrp="1"/>
          </p:cNvSpPr>
          <p:nvPr>
            <p:ph type="pic" sz="quarter" idx="18"/>
          </p:nvPr>
        </p:nvSpPr>
        <p:spPr>
          <a:xfrm>
            <a:off x="8064499" y="1524273"/>
            <a:ext cx="3551768" cy="3276000"/>
          </a:xfrm>
        </p:spPr>
        <p:txBody>
          <a:bodyPr/>
          <a:lstStyle/>
          <a:p>
            <a:r>
              <a:rPr lang="de-DE"/>
              <a:t>Bild auf Platzhalter ziehen oder durch Klicken auf Symbol hinzufügen</a:t>
            </a:r>
            <a:endParaRPr lang="de-CH"/>
          </a:p>
        </p:txBody>
      </p:sp>
      <p:sp>
        <p:nvSpPr>
          <p:cNvPr id="14" name="Textplatzhalter 8"/>
          <p:cNvSpPr>
            <a:spLocks noGrp="1"/>
          </p:cNvSpPr>
          <p:nvPr>
            <p:ph type="body" sz="quarter" idx="19"/>
          </p:nvPr>
        </p:nvSpPr>
        <p:spPr>
          <a:xfrm>
            <a:off x="8064499" y="4905164"/>
            <a:ext cx="3551767" cy="1155553"/>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56505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CH"/>
              <a:t>Titel Vortrag, Autor, DD.MM.YY  </a:t>
            </a:r>
            <a:endParaRPr lang="de-CH" dirty="0"/>
          </a:p>
        </p:txBody>
      </p:sp>
      <p:sp>
        <p:nvSpPr>
          <p:cNvPr id="4" name="Fußzeilenplatzhalter 3"/>
          <p:cNvSpPr>
            <a:spLocks noGrp="1"/>
          </p:cNvSpPr>
          <p:nvPr>
            <p:ph type="ftr" sz="quarter" idx="11"/>
          </p:nvPr>
        </p:nvSpPr>
        <p:spPr/>
        <p:txBody>
          <a:bodyPr/>
          <a:lstStyle/>
          <a:p>
            <a:pPr algn="r"/>
            <a:r>
              <a:rPr lang="de-CH"/>
              <a:t>Universität Basel</a:t>
            </a:r>
            <a:endParaRPr lang="de-CH" dirty="0"/>
          </a:p>
        </p:txBody>
      </p:sp>
      <p:sp>
        <p:nvSpPr>
          <p:cNvPr id="5" name="Foliennummernplatzhalter 4"/>
          <p:cNvSpPr>
            <a:spLocks noGrp="1"/>
          </p:cNvSpPr>
          <p:nvPr>
            <p:ph type="sldNum" sz="quarter" idx="12"/>
          </p:nvPr>
        </p:nvSpPr>
        <p:spPr/>
        <p:txBody>
          <a:bodyPr/>
          <a:lstStyle/>
          <a:p>
            <a:fld id="{B3811826-9277-4232-A2B5-17D05DFC7392}" type="slidenum">
              <a:rPr lang="de-CH" smtClean="0"/>
              <a:pPr/>
              <a:t>‹Nr.›</a:t>
            </a:fld>
            <a:endParaRPr lang="de-CH" dirty="0"/>
          </a:p>
        </p:txBody>
      </p:sp>
      <p:sp>
        <p:nvSpPr>
          <p:cNvPr id="7" name="Bildplatzhalter 6"/>
          <p:cNvSpPr>
            <a:spLocks noGrp="1"/>
          </p:cNvSpPr>
          <p:nvPr>
            <p:ph type="pic" sz="quarter" idx="13"/>
          </p:nvPr>
        </p:nvSpPr>
        <p:spPr>
          <a:xfrm>
            <a:off x="575734" y="404813"/>
            <a:ext cx="11040533" cy="5112000"/>
          </a:xfrm>
        </p:spPr>
        <p:txBody>
          <a:bodyPr/>
          <a:lstStyle/>
          <a:p>
            <a:r>
              <a:rPr lang="de-DE"/>
              <a:t>Bild auf Platzhalter ziehen oder durch Klicken auf Symbol hinzufügen</a:t>
            </a:r>
            <a:endParaRPr lang="de-CH" dirty="0"/>
          </a:p>
        </p:txBody>
      </p:sp>
      <p:sp>
        <p:nvSpPr>
          <p:cNvPr id="9" name="Textplatzhalter 8"/>
          <p:cNvSpPr>
            <a:spLocks noGrp="1"/>
          </p:cNvSpPr>
          <p:nvPr>
            <p:ph type="body" sz="quarter" idx="14"/>
          </p:nvPr>
        </p:nvSpPr>
        <p:spPr>
          <a:xfrm>
            <a:off x="575735" y="5625244"/>
            <a:ext cx="11040533" cy="612044"/>
          </a:xfrm>
        </p:spPr>
        <p:txBody>
          <a:bodyPr/>
          <a:lstStyle>
            <a:lvl1pPr>
              <a:defRPr sz="14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400124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ild (Vollfläche)">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0" y="0"/>
            <a:ext cx="12192000" cy="6858000"/>
          </a:xfrm>
        </p:spPr>
        <p:txBody>
          <a:bodyPr/>
          <a:lstStyle/>
          <a:p>
            <a:r>
              <a:rPr lang="de-DE"/>
              <a:t>Bild auf Platzhalter ziehen oder durch Klicken auf Symbol hinzufügen</a:t>
            </a:r>
            <a:endParaRPr lang="de-CH" dirty="0"/>
          </a:p>
        </p:txBody>
      </p:sp>
    </p:spTree>
    <p:extLst>
      <p:ext uri="{BB962C8B-B14F-4D97-AF65-F5344CB8AC3E}">
        <p14:creationId xmlns:p14="http://schemas.microsoft.com/office/powerpoint/2010/main" val="1005280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6" name="Datumsplatzhalter 5"/>
          <p:cNvSpPr>
            <a:spLocks noGrp="1"/>
          </p:cNvSpPr>
          <p:nvPr>
            <p:ph type="dt" sz="half" idx="10"/>
          </p:nvPr>
        </p:nvSpPr>
        <p:spPr/>
        <p:txBody>
          <a:bodyPr/>
          <a:lstStyle/>
          <a:p>
            <a:r>
              <a:rPr lang="de-CH"/>
              <a:t>Titel Vortrag, Autor, DD.MM.YY  </a:t>
            </a:r>
            <a:endParaRPr lang="de-CH" dirty="0"/>
          </a:p>
        </p:txBody>
      </p:sp>
      <p:sp>
        <p:nvSpPr>
          <p:cNvPr id="7" name="Fußzeilenplatzhalter 6"/>
          <p:cNvSpPr>
            <a:spLocks noGrp="1"/>
          </p:cNvSpPr>
          <p:nvPr>
            <p:ph type="ftr" sz="quarter" idx="11"/>
          </p:nvPr>
        </p:nvSpPr>
        <p:spPr/>
        <p:txBody>
          <a:bodyPr/>
          <a:lstStyle/>
          <a:p>
            <a:pPr algn="r"/>
            <a:r>
              <a:rPr lang="de-CH"/>
              <a:t>Universität Basel</a:t>
            </a:r>
            <a:endParaRPr lang="de-CH" dirty="0"/>
          </a:p>
        </p:txBody>
      </p:sp>
      <p:sp>
        <p:nvSpPr>
          <p:cNvPr id="8" name="Foliennummernplatzhalter 7"/>
          <p:cNvSpPr>
            <a:spLocks noGrp="1"/>
          </p:cNvSpPr>
          <p:nvPr>
            <p:ph type="sldNum" sz="quarter" idx="12"/>
          </p:nvPr>
        </p:nvSpPr>
        <p:spPr/>
        <p:txBody>
          <a:bodyPr/>
          <a:lstStyle/>
          <a:p>
            <a:fld id="{B3811826-9277-4232-A2B5-17D05DFC7392}" type="slidenum">
              <a:rPr lang="de-CH" smtClean="0"/>
              <a:pPr/>
              <a:t>‹Nr.›</a:t>
            </a:fld>
            <a:endParaRPr lang="de-CH" dirty="0"/>
          </a:p>
        </p:txBody>
      </p:sp>
    </p:spTree>
    <p:extLst>
      <p:ext uri="{BB962C8B-B14F-4D97-AF65-F5344CB8AC3E}">
        <p14:creationId xmlns:p14="http://schemas.microsoft.com/office/powerpoint/2010/main" val="4203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75734" y="404813"/>
            <a:ext cx="11040533" cy="755936"/>
          </a:xfrm>
          <a:prstGeom prst="rect">
            <a:avLst/>
          </a:prstGeom>
        </p:spPr>
        <p:txBody>
          <a:bodyPr vert="horz" lIns="0" tIns="0" rIns="0" bIns="0" rtlCol="0" anchor="t" anchorCtr="0">
            <a:noAutofit/>
          </a:bodyPr>
          <a:lstStyle/>
          <a:p>
            <a:r>
              <a:rPr lang="de-CH" dirty="0"/>
              <a:t>Titelmasterformat durch Klicken bearbeiten</a:t>
            </a:r>
          </a:p>
        </p:txBody>
      </p:sp>
      <p:sp>
        <p:nvSpPr>
          <p:cNvPr id="3" name="Textplatzhalter 2"/>
          <p:cNvSpPr>
            <a:spLocks noGrp="1"/>
          </p:cNvSpPr>
          <p:nvPr>
            <p:ph type="body" idx="1"/>
          </p:nvPr>
        </p:nvSpPr>
        <p:spPr>
          <a:xfrm>
            <a:off x="576000" y="1520826"/>
            <a:ext cx="11040267" cy="4716462"/>
          </a:xfrm>
          <a:prstGeom prst="rect">
            <a:avLst/>
          </a:prstGeom>
        </p:spPr>
        <p:txBody>
          <a:bodyPr vert="horz" lIns="0" tIns="0" rIns="0" bIns="0" rtlCol="0">
            <a:no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Datumsplatzhalter 3"/>
          <p:cNvSpPr>
            <a:spLocks noGrp="1"/>
          </p:cNvSpPr>
          <p:nvPr>
            <p:ph type="dt" sz="half" idx="2"/>
          </p:nvPr>
        </p:nvSpPr>
        <p:spPr>
          <a:xfrm>
            <a:off x="575733" y="6524626"/>
            <a:ext cx="2878667" cy="180000"/>
          </a:xfrm>
          <a:prstGeom prst="rect">
            <a:avLst/>
          </a:prstGeom>
        </p:spPr>
        <p:txBody>
          <a:bodyPr vert="horz" lIns="0" tIns="21600" rIns="0" bIns="0" rtlCol="0" anchor="t" anchorCtr="0"/>
          <a:lstStyle>
            <a:lvl1pPr algn="l">
              <a:defRPr sz="600">
                <a:solidFill>
                  <a:schemeClr val="tx1"/>
                </a:solidFill>
              </a:defRPr>
            </a:lvl1pPr>
          </a:lstStyle>
          <a:p>
            <a:r>
              <a:rPr lang="de-CH" dirty="0"/>
              <a:t>Titel Vortrag, Autor, DD.MM.YY  </a:t>
            </a:r>
          </a:p>
        </p:txBody>
      </p:sp>
      <p:sp>
        <p:nvSpPr>
          <p:cNvPr id="5" name="Fußzeilenplatzhalter 4"/>
          <p:cNvSpPr>
            <a:spLocks noGrp="1"/>
          </p:cNvSpPr>
          <p:nvPr>
            <p:ph type="ftr" sz="quarter" idx="3"/>
          </p:nvPr>
        </p:nvSpPr>
        <p:spPr>
          <a:xfrm>
            <a:off x="8880309" y="6525344"/>
            <a:ext cx="2544283" cy="180000"/>
          </a:xfrm>
          <a:prstGeom prst="rect">
            <a:avLst/>
          </a:prstGeom>
        </p:spPr>
        <p:txBody>
          <a:bodyPr vert="horz" lIns="0" tIns="21600" rIns="0" bIns="0" rtlCol="0" anchor="t" anchorCtr="0"/>
          <a:lstStyle>
            <a:lvl1pPr algn="ctr">
              <a:defRPr sz="600" b="1">
                <a:solidFill>
                  <a:schemeClr val="tx1"/>
                </a:solidFill>
              </a:defRPr>
            </a:lvl1pPr>
          </a:lstStyle>
          <a:p>
            <a:pPr algn="r"/>
            <a:r>
              <a:rPr lang="de-CH" dirty="0"/>
              <a:t>Universität Basel</a:t>
            </a:r>
          </a:p>
        </p:txBody>
      </p:sp>
      <p:sp>
        <p:nvSpPr>
          <p:cNvPr id="6" name="Foliennummernplatzhalter 5"/>
          <p:cNvSpPr>
            <a:spLocks noGrp="1"/>
          </p:cNvSpPr>
          <p:nvPr>
            <p:ph type="sldNum" sz="quarter" idx="4"/>
          </p:nvPr>
        </p:nvSpPr>
        <p:spPr>
          <a:xfrm>
            <a:off x="11424592" y="6525344"/>
            <a:ext cx="191675" cy="180000"/>
          </a:xfrm>
          <a:prstGeom prst="rect">
            <a:avLst/>
          </a:prstGeom>
        </p:spPr>
        <p:txBody>
          <a:bodyPr vert="horz" lIns="0" tIns="21600" rIns="0" bIns="0" rtlCol="0" anchor="t" anchorCtr="0"/>
          <a:lstStyle>
            <a:lvl1pPr algn="r">
              <a:defRPr sz="600">
                <a:solidFill>
                  <a:schemeClr val="tx1"/>
                </a:solidFill>
              </a:defRPr>
            </a:lvl1pPr>
          </a:lstStyle>
          <a:p>
            <a:fld id="{B3811826-9277-4232-A2B5-17D05DFC7392}" type="slidenum">
              <a:rPr lang="de-CH" smtClean="0"/>
              <a:pPr/>
              <a:t>‹Nr.›</a:t>
            </a:fld>
            <a:endParaRPr lang="de-CH" dirty="0"/>
          </a:p>
        </p:txBody>
      </p:sp>
      <p:cxnSp>
        <p:nvCxnSpPr>
          <p:cNvPr id="10" name="Gerade Verbindung 9"/>
          <p:cNvCxnSpPr/>
          <p:nvPr/>
        </p:nvCxnSpPr>
        <p:spPr>
          <a:xfrm>
            <a:off x="576000" y="6453188"/>
            <a:ext cx="1104026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0734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8" r:id="rId5"/>
    <p:sldLayoutId id="2147483659" r:id="rId6"/>
    <p:sldLayoutId id="2147483660" r:id="rId7"/>
    <p:sldLayoutId id="2147483661" r:id="rId8"/>
    <p:sldLayoutId id="2147483654" r:id="rId9"/>
    <p:sldLayoutId id="2147483655" r:id="rId10"/>
  </p:sldLayoutIdLst>
  <p:hf hdr="0"/>
  <p:txStyles>
    <p:title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p:titleStyle>
    <p:bodyStyle>
      <a:lvl1pPr marL="0" indent="0" algn="l" defTabSz="914400" rtl="0" eaLnBrk="1" latinLnBrk="0" hangingPunct="1">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2.tiff"/><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27448" y="1484375"/>
            <a:ext cx="10657184" cy="1512577"/>
          </a:xfrm>
        </p:spPr>
        <p:txBody>
          <a:bodyPr/>
          <a:lstStyle/>
          <a:p>
            <a:pPr>
              <a:lnSpc>
                <a:spcPts val="3200"/>
              </a:lnSpc>
            </a:pPr>
            <a:r>
              <a:rPr lang="de-DE" sz="2800" dirty="0"/>
              <a:t>Die Wissenschaft in der Vertrauenskrise?</a:t>
            </a:r>
            <a:br>
              <a:rPr lang="de-DE" sz="2800" i="1" dirty="0"/>
            </a:br>
            <a:r>
              <a:rPr lang="de-DE" sz="2400" b="0" dirty="0"/>
              <a:t>Eine institutionshistorische Lektüre</a:t>
            </a:r>
          </a:p>
        </p:txBody>
      </p:sp>
      <p:sp>
        <p:nvSpPr>
          <p:cNvPr id="3" name="Untertitel 2"/>
          <p:cNvSpPr>
            <a:spLocks noGrp="1"/>
          </p:cNvSpPr>
          <p:nvPr>
            <p:ph type="subTitle" idx="1"/>
          </p:nvPr>
        </p:nvSpPr>
        <p:spPr>
          <a:xfrm>
            <a:off x="1163452" y="2993481"/>
            <a:ext cx="4176514" cy="324036"/>
          </a:xfrm>
        </p:spPr>
        <p:txBody>
          <a:bodyPr/>
          <a:lstStyle/>
          <a:p>
            <a:r>
              <a:rPr lang="de-CH" sz="2000" dirty="0"/>
              <a:t>Antonio Loprieno, Basel/Wien</a:t>
            </a:r>
          </a:p>
        </p:txBody>
      </p:sp>
      <p:sp>
        <p:nvSpPr>
          <p:cNvPr id="5" name="Untertitel 2"/>
          <p:cNvSpPr txBox="1">
            <a:spLocks/>
          </p:cNvSpPr>
          <p:nvPr/>
        </p:nvSpPr>
        <p:spPr>
          <a:xfrm>
            <a:off x="1167358" y="3329866"/>
            <a:ext cx="6800850" cy="1656184"/>
          </a:xfrm>
          <a:prstGeom prst="rect">
            <a:avLst/>
          </a:prstGeom>
        </p:spPr>
        <p:txBody>
          <a:bodyPr vert="horz" lIns="0" tIns="0" rIns="0" bIns="0" rtlCol="0">
            <a:noAutofit/>
          </a:bodyPr>
          <a:lstStyle>
            <a:lvl1pPr marL="0" indent="0" algn="l" defTabSz="91440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CH" sz="1800" dirty="0"/>
          </a:p>
          <a:p>
            <a:r>
              <a:rPr lang="de-CH" sz="2000" dirty="0" err="1"/>
              <a:t>club</a:t>
            </a:r>
            <a:r>
              <a:rPr lang="de-CH" sz="2000" dirty="0"/>
              <a:t> </a:t>
            </a:r>
            <a:r>
              <a:rPr lang="de-CH" sz="2000" dirty="0" err="1"/>
              <a:t>research</a:t>
            </a:r>
            <a:r>
              <a:rPr lang="de-CH" sz="2000" dirty="0"/>
              <a:t> Wien</a:t>
            </a:r>
          </a:p>
          <a:p>
            <a:endParaRPr lang="de-CH" sz="2000" dirty="0"/>
          </a:p>
          <a:p>
            <a:r>
              <a:rPr lang="de-CH" sz="2000" dirty="0"/>
              <a:t>Presseclub Concordia, 16. Oktober 2019</a:t>
            </a:r>
          </a:p>
        </p:txBody>
      </p:sp>
      <p:pic>
        <p:nvPicPr>
          <p:cNvPr id="9" name="Grafik 8">
            <a:extLst>
              <a:ext uri="{FF2B5EF4-FFF2-40B4-BE49-F238E27FC236}">
                <a16:creationId xmlns:a16="http://schemas.microsoft.com/office/drawing/2014/main" id="{3E80ADA9-A52F-C146-A68A-EFE20A855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4272" y="5460078"/>
            <a:ext cx="3096344" cy="1173278"/>
          </a:xfrm>
          <a:prstGeom prst="rect">
            <a:avLst/>
          </a:prstGeom>
        </p:spPr>
      </p:pic>
    </p:spTree>
    <p:extLst>
      <p:ext uri="{BB962C8B-B14F-4D97-AF65-F5344CB8AC3E}">
        <p14:creationId xmlns:p14="http://schemas.microsoft.com/office/powerpoint/2010/main" val="119314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10</a:t>
            </a:fld>
            <a:endParaRPr lang="de-CH" dirty="0"/>
          </a:p>
        </p:txBody>
      </p:sp>
      <p:sp>
        <p:nvSpPr>
          <p:cNvPr id="6" name="Titel 1">
            <a:extLst>
              <a:ext uri="{FF2B5EF4-FFF2-40B4-BE49-F238E27FC236}">
                <a16:creationId xmlns:a16="http://schemas.microsoft.com/office/drawing/2014/main" id="{A95A73C4-DCB5-0746-94F7-8768AF2ACD00}"/>
              </a:ext>
            </a:extLst>
          </p:cNvPr>
          <p:cNvSpPr txBox="1">
            <a:spLocks/>
          </p:cNvSpPr>
          <p:nvPr/>
        </p:nvSpPr>
        <p:spPr>
          <a:xfrm>
            <a:off x="1955540"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Vergesellschaftung der Wissenschaft 2000–</a:t>
            </a:r>
          </a:p>
        </p:txBody>
      </p:sp>
      <p:sp>
        <p:nvSpPr>
          <p:cNvPr id="3" name="Textfeld 2">
            <a:extLst>
              <a:ext uri="{FF2B5EF4-FFF2-40B4-BE49-F238E27FC236}">
                <a16:creationId xmlns:a16="http://schemas.microsoft.com/office/drawing/2014/main" id="{0D18BB44-9533-D34F-AD77-62E959D3136E}"/>
              </a:ext>
            </a:extLst>
          </p:cNvPr>
          <p:cNvSpPr txBox="1"/>
          <p:nvPr/>
        </p:nvSpPr>
        <p:spPr>
          <a:xfrm>
            <a:off x="911424" y="1664804"/>
            <a:ext cx="10189132" cy="4212468"/>
          </a:xfrm>
          <a:prstGeom prst="rect">
            <a:avLst/>
          </a:prstGeom>
          <a:noFill/>
        </p:spPr>
        <p:txBody>
          <a:bodyPr wrap="square" lIns="0" tIns="0" rIns="0" bIns="0" rtlCol="0">
            <a:noAutofit/>
          </a:bodyPr>
          <a:lstStyle/>
          <a:p>
            <a:pPr>
              <a:lnSpc>
                <a:spcPts val="2200"/>
              </a:lnSpc>
            </a:pPr>
            <a:r>
              <a:rPr lang="de-DE" dirty="0"/>
              <a:t>Das traditionelle Vertrauen in die Wissenschaft war historisch in sozialer Distinktion begründet. In den letzten 20 Jahren hat in der Wissenschaft ein Vergesellschaftungsprozess stattgefunden, der gleichzeitig zu ihrer Demokratisierung und Relativierung geführt hat. Wissenschaft ist zugänglicher geworden, hat dadurch jedoch an Verbindlichkeit verloren.</a:t>
            </a:r>
          </a:p>
          <a:p>
            <a:pPr>
              <a:lnSpc>
                <a:spcPts val="1800"/>
              </a:lnSpc>
            </a:pPr>
            <a:endParaRPr lang="de-DE" dirty="0"/>
          </a:p>
          <a:p>
            <a:pPr>
              <a:lnSpc>
                <a:spcPts val="1800"/>
              </a:lnSpc>
            </a:pPr>
            <a:endParaRPr lang="de-DE" dirty="0"/>
          </a:p>
          <a:p>
            <a:pPr>
              <a:lnSpc>
                <a:spcPts val="2200"/>
              </a:lnSpc>
            </a:pPr>
            <a:r>
              <a:rPr lang="de-DE" dirty="0"/>
              <a:t>Durch diese Annäherung zwischen Wissenschaft und Gesellschaft sind auch Wissenschaftspolitik und evidenzbasierte Entscheidungen ins Zentrum der Aufmerksamkeit gerückt (vgl. </a:t>
            </a:r>
            <a:r>
              <a:rPr lang="de-DE" i="1" dirty="0"/>
              <a:t>Wissenschaftsrat</a:t>
            </a:r>
            <a:r>
              <a:rPr lang="de-DE" dirty="0"/>
              <a:t> auf nationaler Ebene, </a:t>
            </a:r>
            <a:r>
              <a:rPr lang="de-DE" i="1" dirty="0"/>
              <a:t>Science </a:t>
            </a:r>
            <a:r>
              <a:rPr lang="de-DE" i="1" dirty="0" err="1"/>
              <a:t>Advice</a:t>
            </a:r>
            <a:r>
              <a:rPr lang="de-DE" i="1" dirty="0"/>
              <a:t> </a:t>
            </a:r>
            <a:r>
              <a:rPr lang="de-DE" i="1" dirty="0" err="1"/>
              <a:t>Mechanism</a:t>
            </a:r>
            <a:r>
              <a:rPr lang="de-DE" i="1" dirty="0"/>
              <a:t> </a:t>
            </a:r>
            <a:r>
              <a:rPr lang="de-DE" dirty="0"/>
              <a:t>auf EU-Ebene). Es geht nicht um „Szientismus“ (Absolutheitsanspruch der Wissenschaft), sondern um die adäquate Einbettung wissenschaftlicher Erkenntnisse in gesellschaftspolitische Entscheidungen, in die immer auch ökonomische, kulturelle und gesellschaftliche Interessen einfließen.</a:t>
            </a:r>
          </a:p>
        </p:txBody>
      </p:sp>
      <p:sp>
        <p:nvSpPr>
          <p:cNvPr id="8" name="Datumsplatzhalter 3">
            <a:extLst>
              <a:ext uri="{FF2B5EF4-FFF2-40B4-BE49-F238E27FC236}">
                <a16:creationId xmlns:a16="http://schemas.microsoft.com/office/drawing/2014/main" id="{519E7469-486B-A943-A78E-1BB151699CF2}"/>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0" name="Grafik 9">
            <a:extLst>
              <a:ext uri="{FF2B5EF4-FFF2-40B4-BE49-F238E27FC236}">
                <a16:creationId xmlns:a16="http://schemas.microsoft.com/office/drawing/2014/main" id="{3E686AAE-5201-FB43-97E5-A5501E70E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2979504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11</a:t>
            </a:fld>
            <a:endParaRPr lang="de-CH" dirty="0"/>
          </a:p>
        </p:txBody>
      </p:sp>
      <p:sp>
        <p:nvSpPr>
          <p:cNvPr id="5" name="Titel 1">
            <a:extLst>
              <a:ext uri="{FF2B5EF4-FFF2-40B4-BE49-F238E27FC236}">
                <a16:creationId xmlns:a16="http://schemas.microsoft.com/office/drawing/2014/main" id="{E8C37123-F17D-FD4F-B1FD-6F5EEB5DF866}"/>
              </a:ext>
            </a:extLst>
          </p:cNvPr>
          <p:cNvSpPr txBox="1">
            <a:spLocks/>
          </p:cNvSpPr>
          <p:nvPr/>
        </p:nvSpPr>
        <p:spPr>
          <a:xfrm>
            <a:off x="1992448"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Technologische &gt; weltanschauliche Innovation</a:t>
            </a:r>
          </a:p>
        </p:txBody>
      </p:sp>
      <p:sp>
        <p:nvSpPr>
          <p:cNvPr id="6" name="Textfeld 5">
            <a:extLst>
              <a:ext uri="{FF2B5EF4-FFF2-40B4-BE49-F238E27FC236}">
                <a16:creationId xmlns:a16="http://schemas.microsoft.com/office/drawing/2014/main" id="{2834A1BB-EC53-1741-B977-8538AB6198C7}"/>
              </a:ext>
            </a:extLst>
          </p:cNvPr>
          <p:cNvSpPr txBox="1"/>
          <p:nvPr/>
        </p:nvSpPr>
        <p:spPr>
          <a:xfrm>
            <a:off x="468052" y="5589240"/>
            <a:ext cx="11316580" cy="864096"/>
          </a:xfrm>
          <a:prstGeom prst="rect">
            <a:avLst/>
          </a:prstGeom>
          <a:noFill/>
        </p:spPr>
        <p:txBody>
          <a:bodyPr wrap="square" lIns="0" tIns="0" rIns="0" bIns="0" rtlCol="0">
            <a:noAutofit/>
          </a:bodyPr>
          <a:lstStyle/>
          <a:p>
            <a:pPr>
              <a:lnSpc>
                <a:spcPts val="2200"/>
              </a:lnSpc>
            </a:pPr>
            <a:r>
              <a:rPr lang="de-DE" b="1" dirty="0"/>
              <a:t>Unter dem Primat des Buches wurde das Wissen einem spezifischen </a:t>
            </a:r>
            <a:r>
              <a:rPr lang="de-DE" b="1" i="1" dirty="0"/>
              <a:t>Autor</a:t>
            </a:r>
            <a:r>
              <a:rPr lang="de-DE" b="1" dirty="0"/>
              <a:t> zugeschrieben (</a:t>
            </a:r>
            <a:r>
              <a:rPr lang="de-DE" b="1" i="1" dirty="0"/>
              <a:t>auktoriales</a:t>
            </a:r>
            <a:r>
              <a:rPr lang="de-DE" b="1" dirty="0"/>
              <a:t> Wissen), digitale Information wird hingegen durch eine </a:t>
            </a:r>
            <a:r>
              <a:rPr lang="de-DE" b="1" i="1" dirty="0"/>
              <a:t>Community</a:t>
            </a:r>
            <a:r>
              <a:rPr lang="de-DE" b="1" dirty="0"/>
              <a:t> gesteuert (</a:t>
            </a:r>
            <a:r>
              <a:rPr lang="de-DE" b="1" i="1" dirty="0"/>
              <a:t>soziales</a:t>
            </a:r>
            <a:r>
              <a:rPr lang="de-DE" b="1" dirty="0"/>
              <a:t> Wissen).</a:t>
            </a:r>
          </a:p>
        </p:txBody>
      </p:sp>
      <p:pic>
        <p:nvPicPr>
          <p:cNvPr id="7" name="Picture 6" descr="Bildergebnis für twitter trump">
            <a:extLst>
              <a:ext uri="{FF2B5EF4-FFF2-40B4-BE49-F238E27FC236}">
                <a16:creationId xmlns:a16="http://schemas.microsoft.com/office/drawing/2014/main" id="{D282478A-F33C-214C-B7A4-FCCC7EAA7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955" y="1772816"/>
            <a:ext cx="3757597" cy="28195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ildergebnis für wikipedia artikel">
            <a:extLst>
              <a:ext uri="{FF2B5EF4-FFF2-40B4-BE49-F238E27FC236}">
                <a16:creationId xmlns:a16="http://schemas.microsoft.com/office/drawing/2014/main" id="{B59F5C51-BE3A-1F4C-B6D3-FE3613A77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432" y="1160464"/>
            <a:ext cx="5110072" cy="4176749"/>
          </a:xfrm>
          <a:prstGeom prst="rect">
            <a:avLst/>
          </a:prstGeom>
          <a:noFill/>
          <a:extLst>
            <a:ext uri="{909E8E84-426E-40DD-AFC4-6F175D3DCCD1}">
              <a14:hiddenFill xmlns:a14="http://schemas.microsoft.com/office/drawing/2010/main">
                <a:solidFill>
                  <a:srgbClr val="FFFFFF"/>
                </a:solidFill>
              </a14:hiddenFill>
            </a:ext>
          </a:extLst>
        </p:spPr>
      </p:pic>
      <p:sp>
        <p:nvSpPr>
          <p:cNvPr id="12" name="Datumsplatzhalter 3">
            <a:extLst>
              <a:ext uri="{FF2B5EF4-FFF2-40B4-BE49-F238E27FC236}">
                <a16:creationId xmlns:a16="http://schemas.microsoft.com/office/drawing/2014/main" id="{DD63EE2F-5F97-A14F-AF53-9934CE5F418A}"/>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3" name="Grafik 12">
            <a:extLst>
              <a:ext uri="{FF2B5EF4-FFF2-40B4-BE49-F238E27FC236}">
                <a16:creationId xmlns:a16="http://schemas.microsoft.com/office/drawing/2014/main" id="{C3117DF1-DBB1-894A-B8EF-41A66CEDCD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4173565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12</a:t>
            </a:fld>
            <a:endParaRPr lang="de-CH" dirty="0"/>
          </a:p>
        </p:txBody>
      </p:sp>
      <p:sp>
        <p:nvSpPr>
          <p:cNvPr id="5" name="Titel 1">
            <a:extLst>
              <a:ext uri="{FF2B5EF4-FFF2-40B4-BE49-F238E27FC236}">
                <a16:creationId xmlns:a16="http://schemas.microsoft.com/office/drawing/2014/main" id="{4F443635-CC7C-9643-A269-182F42483537}"/>
              </a:ext>
            </a:extLst>
          </p:cNvPr>
          <p:cNvSpPr txBox="1">
            <a:spLocks/>
          </p:cNvSpPr>
          <p:nvPr/>
        </p:nvSpPr>
        <p:spPr>
          <a:xfrm>
            <a:off x="1963536" y="385652"/>
            <a:ext cx="8354269" cy="547799"/>
          </a:xfrm>
          <a:prstGeom prst="rect">
            <a:avLst/>
          </a:prstGeom>
        </p:spPr>
        <p:txBody>
          <a:bodyPr>
            <a:normAutofit fontScale="97500"/>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DE" dirty="0"/>
              <a:t>Von der </a:t>
            </a:r>
            <a:r>
              <a:rPr lang="de-DE" i="1" dirty="0"/>
              <a:t>Darstellung</a:t>
            </a:r>
            <a:r>
              <a:rPr lang="de-DE" dirty="0"/>
              <a:t> zur </a:t>
            </a:r>
            <a:r>
              <a:rPr lang="de-DE" i="1" dirty="0"/>
              <a:t>Simulation</a:t>
            </a:r>
          </a:p>
        </p:txBody>
      </p:sp>
      <p:pic>
        <p:nvPicPr>
          <p:cNvPr id="6" name="Picture 2" descr="Bildergebnis für 3 D Simulation">
            <a:extLst>
              <a:ext uri="{FF2B5EF4-FFF2-40B4-BE49-F238E27FC236}">
                <a16:creationId xmlns:a16="http://schemas.microsoft.com/office/drawing/2014/main" id="{2B51A64D-BD72-664A-AAD1-EEC999E49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468" y="944724"/>
            <a:ext cx="4805754" cy="2702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ildergebnis für 3 D Simulation fake news">
            <a:extLst>
              <a:ext uri="{FF2B5EF4-FFF2-40B4-BE49-F238E27FC236}">
                <a16:creationId xmlns:a16="http://schemas.microsoft.com/office/drawing/2014/main" id="{96397B8C-E1F5-0C43-B8ED-775A00DE1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935" y="1016732"/>
            <a:ext cx="2847501" cy="3836135"/>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0A0CB9E0-0848-434E-BBCA-461B6444EC63}"/>
              </a:ext>
            </a:extLst>
          </p:cNvPr>
          <p:cNvPicPr>
            <a:picLocks noChangeAspect="1"/>
          </p:cNvPicPr>
          <p:nvPr/>
        </p:nvPicPr>
        <p:blipFill>
          <a:blip r:embed="rId5"/>
          <a:stretch>
            <a:fillRect/>
          </a:stretch>
        </p:blipFill>
        <p:spPr>
          <a:xfrm>
            <a:off x="1530530" y="3723397"/>
            <a:ext cx="4490500" cy="2525907"/>
          </a:xfrm>
          <a:prstGeom prst="rect">
            <a:avLst/>
          </a:prstGeom>
        </p:spPr>
      </p:pic>
      <p:sp>
        <p:nvSpPr>
          <p:cNvPr id="10" name="Textfeld 9">
            <a:extLst>
              <a:ext uri="{FF2B5EF4-FFF2-40B4-BE49-F238E27FC236}">
                <a16:creationId xmlns:a16="http://schemas.microsoft.com/office/drawing/2014/main" id="{E24B83E3-8BB9-8F4A-BC94-560D7A44146A}"/>
              </a:ext>
            </a:extLst>
          </p:cNvPr>
          <p:cNvSpPr txBox="1"/>
          <p:nvPr/>
        </p:nvSpPr>
        <p:spPr>
          <a:xfrm>
            <a:off x="6492044" y="5337212"/>
            <a:ext cx="4464496" cy="936104"/>
          </a:xfrm>
          <a:prstGeom prst="rect">
            <a:avLst/>
          </a:prstGeom>
          <a:noFill/>
        </p:spPr>
        <p:txBody>
          <a:bodyPr wrap="square" lIns="0" tIns="0" rIns="0" bIns="0" rtlCol="0">
            <a:noAutofit/>
          </a:bodyPr>
          <a:lstStyle/>
          <a:p>
            <a:pPr>
              <a:lnSpc>
                <a:spcPts val="2200"/>
              </a:lnSpc>
            </a:pPr>
            <a:r>
              <a:rPr lang="de-DE" b="1" dirty="0"/>
              <a:t>Durch das digitale Medium wird Wissen in Fragmente von Information zerlegt.</a:t>
            </a:r>
          </a:p>
        </p:txBody>
      </p:sp>
      <p:sp>
        <p:nvSpPr>
          <p:cNvPr id="13" name="Datumsplatzhalter 3">
            <a:extLst>
              <a:ext uri="{FF2B5EF4-FFF2-40B4-BE49-F238E27FC236}">
                <a16:creationId xmlns:a16="http://schemas.microsoft.com/office/drawing/2014/main" id="{BF0BBB23-8A5A-DA47-9443-E9086AF17E38}"/>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4" name="Grafik 13">
            <a:extLst>
              <a:ext uri="{FF2B5EF4-FFF2-40B4-BE49-F238E27FC236}">
                <a16:creationId xmlns:a16="http://schemas.microsoft.com/office/drawing/2014/main" id="{D2D18AE2-32AF-EF4B-B8D6-E946085581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4187983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B3811826-9277-4232-A2B5-17D05DFC7392}" type="slidenum">
              <a:rPr lang="de-CH" smtClean="0"/>
              <a:pPr/>
              <a:t>13</a:t>
            </a:fld>
            <a:endParaRPr lang="de-CH" dirty="0"/>
          </a:p>
        </p:txBody>
      </p:sp>
      <p:pic>
        <p:nvPicPr>
          <p:cNvPr id="12" name="Picture 2" descr="Bildergebnis für smileys sms">
            <a:extLst>
              <a:ext uri="{FF2B5EF4-FFF2-40B4-BE49-F238E27FC236}">
                <a16:creationId xmlns:a16="http://schemas.microsoft.com/office/drawing/2014/main" id="{72DA616D-9C53-634D-BC86-2318FAF2A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894" y="1442334"/>
            <a:ext cx="2452570" cy="36788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ldergebnis für smileys sms">
            <a:extLst>
              <a:ext uri="{FF2B5EF4-FFF2-40B4-BE49-F238E27FC236}">
                <a16:creationId xmlns:a16="http://schemas.microsoft.com/office/drawing/2014/main" id="{4E1BC473-38D3-8A41-9851-37B5FF20B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500" y="1412293"/>
            <a:ext cx="5191554" cy="33704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3D9966CD-20DC-9D4E-B420-43BC894BA1C9}"/>
              </a:ext>
            </a:extLst>
          </p:cNvPr>
          <p:cNvSpPr txBox="1"/>
          <p:nvPr/>
        </p:nvSpPr>
        <p:spPr>
          <a:xfrm>
            <a:off x="839416" y="5553236"/>
            <a:ext cx="10369152" cy="576064"/>
          </a:xfrm>
          <a:prstGeom prst="rect">
            <a:avLst/>
          </a:prstGeom>
          <a:noFill/>
        </p:spPr>
        <p:txBody>
          <a:bodyPr wrap="square" lIns="0" tIns="0" rIns="0" bIns="0" rtlCol="0">
            <a:noAutofit/>
          </a:bodyPr>
          <a:lstStyle/>
          <a:p>
            <a:pPr>
              <a:lnSpc>
                <a:spcPts val="2200"/>
              </a:lnSpc>
            </a:pPr>
            <a:r>
              <a:rPr lang="de-DE" b="1" dirty="0"/>
              <a:t>Das seit dem Buchdruck herrschende Monopol des Alphabets wird neuverhandelt, schriftliche Kommunikation wird ideographischer</a:t>
            </a:r>
          </a:p>
        </p:txBody>
      </p:sp>
      <p:sp>
        <p:nvSpPr>
          <p:cNvPr id="15" name="Titel 1">
            <a:extLst>
              <a:ext uri="{FF2B5EF4-FFF2-40B4-BE49-F238E27FC236}">
                <a16:creationId xmlns:a16="http://schemas.microsoft.com/office/drawing/2014/main" id="{1EDDD8AF-F45A-7840-BAB0-D88AD94D3E11}"/>
              </a:ext>
            </a:extLst>
          </p:cNvPr>
          <p:cNvSpPr txBox="1">
            <a:spLocks/>
          </p:cNvSpPr>
          <p:nvPr/>
        </p:nvSpPr>
        <p:spPr>
          <a:xfrm>
            <a:off x="1992448"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Von </a:t>
            </a:r>
            <a:r>
              <a:rPr lang="de-CH" i="1" dirty="0"/>
              <a:t>distal</a:t>
            </a:r>
            <a:r>
              <a:rPr lang="de-CH" dirty="0"/>
              <a:t> zu </a:t>
            </a:r>
            <a:r>
              <a:rPr lang="de-CH" i="1" dirty="0"/>
              <a:t>proximal</a:t>
            </a:r>
            <a:r>
              <a:rPr lang="de-CH" dirty="0"/>
              <a:t>: die Schrift wird bildlicher</a:t>
            </a:r>
          </a:p>
        </p:txBody>
      </p:sp>
      <p:sp>
        <p:nvSpPr>
          <p:cNvPr id="11" name="Datumsplatzhalter 3">
            <a:extLst>
              <a:ext uri="{FF2B5EF4-FFF2-40B4-BE49-F238E27FC236}">
                <a16:creationId xmlns:a16="http://schemas.microsoft.com/office/drawing/2014/main" id="{7088A29C-1D57-AA4B-BE58-4D748BFA4E52}"/>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6" name="Grafik 15">
            <a:extLst>
              <a:ext uri="{FF2B5EF4-FFF2-40B4-BE49-F238E27FC236}">
                <a16:creationId xmlns:a16="http://schemas.microsoft.com/office/drawing/2014/main" id="{6576E0AE-9D5A-0A45-B40A-A3C75F6FE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440329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14</a:t>
            </a:fld>
            <a:endParaRPr lang="de-CH" dirty="0"/>
          </a:p>
        </p:txBody>
      </p:sp>
      <p:sp>
        <p:nvSpPr>
          <p:cNvPr id="2" name="Titel 1"/>
          <p:cNvSpPr>
            <a:spLocks noGrp="1"/>
          </p:cNvSpPr>
          <p:nvPr>
            <p:ph type="title" idx="4294967295"/>
          </p:nvPr>
        </p:nvSpPr>
        <p:spPr>
          <a:xfrm>
            <a:off x="1992448" y="584201"/>
            <a:ext cx="8027988" cy="576263"/>
          </a:xfrm>
        </p:spPr>
        <p:txBody>
          <a:bodyPr/>
          <a:lstStyle/>
          <a:p>
            <a:pPr algn="ctr"/>
            <a:r>
              <a:rPr lang="de-CH" dirty="0"/>
              <a:t>Mehr Geschwindigkeit, weniger Verbindlichkeit</a:t>
            </a:r>
          </a:p>
        </p:txBody>
      </p:sp>
      <p:sp>
        <p:nvSpPr>
          <p:cNvPr id="3" name="Textfeld 2">
            <a:extLst>
              <a:ext uri="{FF2B5EF4-FFF2-40B4-BE49-F238E27FC236}">
                <a16:creationId xmlns:a16="http://schemas.microsoft.com/office/drawing/2014/main" id="{61D1937D-0659-F34D-921D-D85CEC50869B}"/>
              </a:ext>
            </a:extLst>
          </p:cNvPr>
          <p:cNvSpPr txBox="1"/>
          <p:nvPr/>
        </p:nvSpPr>
        <p:spPr>
          <a:xfrm>
            <a:off x="5627044" y="5445224"/>
            <a:ext cx="1476164" cy="504056"/>
          </a:xfrm>
          <a:prstGeom prst="rect">
            <a:avLst/>
          </a:prstGeom>
          <a:noFill/>
        </p:spPr>
        <p:txBody>
          <a:bodyPr wrap="square" lIns="0" tIns="0" rIns="0" bIns="0" rtlCol="0">
            <a:noAutofit/>
          </a:bodyPr>
          <a:lstStyle/>
          <a:p>
            <a:pPr>
              <a:lnSpc>
                <a:spcPts val="2200"/>
              </a:lnSpc>
            </a:pPr>
            <a:r>
              <a:rPr lang="de-DE" sz="2000" b="1" dirty="0"/>
              <a:t>Simulation</a:t>
            </a:r>
          </a:p>
        </p:txBody>
      </p:sp>
      <p:sp>
        <p:nvSpPr>
          <p:cNvPr id="7" name="Textfeld 6">
            <a:extLst>
              <a:ext uri="{FF2B5EF4-FFF2-40B4-BE49-F238E27FC236}">
                <a16:creationId xmlns:a16="http://schemas.microsoft.com/office/drawing/2014/main" id="{70F062D6-6B94-784E-B179-1B02C1AA91EE}"/>
              </a:ext>
            </a:extLst>
          </p:cNvPr>
          <p:cNvSpPr txBox="1"/>
          <p:nvPr/>
        </p:nvSpPr>
        <p:spPr>
          <a:xfrm>
            <a:off x="8363348" y="5445224"/>
            <a:ext cx="1908212" cy="504056"/>
          </a:xfrm>
          <a:prstGeom prst="rect">
            <a:avLst/>
          </a:prstGeom>
          <a:noFill/>
        </p:spPr>
        <p:txBody>
          <a:bodyPr wrap="square" lIns="0" tIns="0" rIns="0" bIns="0" rtlCol="0">
            <a:noAutofit/>
          </a:bodyPr>
          <a:lstStyle/>
          <a:p>
            <a:pPr>
              <a:lnSpc>
                <a:spcPts val="2200"/>
              </a:lnSpc>
            </a:pPr>
            <a:r>
              <a:rPr lang="de-DE" sz="2000" b="1" dirty="0" err="1"/>
              <a:t>Fake</a:t>
            </a:r>
            <a:r>
              <a:rPr lang="de-DE" sz="2000" b="1" dirty="0"/>
              <a:t> News</a:t>
            </a:r>
          </a:p>
        </p:txBody>
      </p:sp>
      <p:sp>
        <p:nvSpPr>
          <p:cNvPr id="8" name="Textfeld 7">
            <a:extLst>
              <a:ext uri="{FF2B5EF4-FFF2-40B4-BE49-F238E27FC236}">
                <a16:creationId xmlns:a16="http://schemas.microsoft.com/office/drawing/2014/main" id="{21B1EC9B-3721-D144-AE73-373E9B551E9A}"/>
              </a:ext>
            </a:extLst>
          </p:cNvPr>
          <p:cNvSpPr txBox="1"/>
          <p:nvPr/>
        </p:nvSpPr>
        <p:spPr>
          <a:xfrm>
            <a:off x="2206664" y="5445224"/>
            <a:ext cx="2628292" cy="504056"/>
          </a:xfrm>
          <a:prstGeom prst="rect">
            <a:avLst/>
          </a:prstGeom>
          <a:noFill/>
        </p:spPr>
        <p:txBody>
          <a:bodyPr wrap="square" lIns="0" tIns="0" rIns="0" bIns="0" rtlCol="0">
            <a:noAutofit/>
          </a:bodyPr>
          <a:lstStyle/>
          <a:p>
            <a:pPr>
              <a:lnSpc>
                <a:spcPts val="2200"/>
              </a:lnSpc>
            </a:pPr>
            <a:r>
              <a:rPr lang="de-DE" sz="2000" b="1" dirty="0"/>
              <a:t>Enhanced </a:t>
            </a:r>
            <a:r>
              <a:rPr lang="de-DE" sz="2000" b="1" dirty="0" err="1"/>
              <a:t>reality</a:t>
            </a:r>
            <a:endParaRPr lang="de-DE" sz="2000" b="1" dirty="0"/>
          </a:p>
        </p:txBody>
      </p:sp>
      <p:sp>
        <p:nvSpPr>
          <p:cNvPr id="4" name="Pfeil nach rechts 3">
            <a:extLst>
              <a:ext uri="{FF2B5EF4-FFF2-40B4-BE49-F238E27FC236}">
                <a16:creationId xmlns:a16="http://schemas.microsoft.com/office/drawing/2014/main" id="{F87634C2-B39E-624E-A54B-77AEF5B5528A}"/>
              </a:ext>
            </a:extLst>
          </p:cNvPr>
          <p:cNvSpPr/>
          <p:nvPr/>
        </p:nvSpPr>
        <p:spPr>
          <a:xfrm>
            <a:off x="7067204" y="5445224"/>
            <a:ext cx="1116124" cy="288032"/>
          </a:xfrm>
          <a:prstGeom prst="rightArrow">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err="1"/>
          </a:p>
        </p:txBody>
      </p:sp>
      <p:sp>
        <p:nvSpPr>
          <p:cNvPr id="10" name="Pfeil nach rechts 9">
            <a:extLst>
              <a:ext uri="{FF2B5EF4-FFF2-40B4-BE49-F238E27FC236}">
                <a16:creationId xmlns:a16="http://schemas.microsoft.com/office/drawing/2014/main" id="{B6C5B565-3160-D543-B0C8-2AF01EADCC8C}"/>
              </a:ext>
            </a:extLst>
          </p:cNvPr>
          <p:cNvSpPr/>
          <p:nvPr/>
        </p:nvSpPr>
        <p:spPr>
          <a:xfrm flipH="1">
            <a:off x="4330900" y="5445224"/>
            <a:ext cx="1080120" cy="288032"/>
          </a:xfrm>
          <a:prstGeom prst="rightArrow">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err="1"/>
          </a:p>
        </p:txBody>
      </p:sp>
      <p:sp>
        <p:nvSpPr>
          <p:cNvPr id="11" name="Textplatzhalter 4">
            <a:extLst>
              <a:ext uri="{FF2B5EF4-FFF2-40B4-BE49-F238E27FC236}">
                <a16:creationId xmlns:a16="http://schemas.microsoft.com/office/drawing/2014/main" id="{0F389CAE-02A2-D04E-AF7D-7225BD4E9549}"/>
              </a:ext>
            </a:extLst>
          </p:cNvPr>
          <p:cNvSpPr txBox="1">
            <a:spLocks/>
          </p:cNvSpPr>
          <p:nvPr/>
        </p:nvSpPr>
        <p:spPr>
          <a:xfrm>
            <a:off x="1199456" y="1121364"/>
            <a:ext cx="9937104" cy="4251852"/>
          </a:xfrm>
          <a:prstGeom prst="rect">
            <a:avLst/>
          </a:prstGeom>
        </p:spPr>
        <p:txBody>
          <a:bodyPr vert="horz" lIns="0" tIns="21600" rIns="0" bIns="0" rtlCol="0" anchor="t" anchorCtr="0"/>
          <a:lstStyle>
            <a:defPPr>
              <a:defRPr lang="de-DE"/>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000" dirty="0"/>
          </a:p>
          <a:p>
            <a:r>
              <a:rPr lang="de-DE" sz="2000" dirty="0"/>
              <a:t>In der Semantik des Wortes „Simulation“ liegt das Dilemma der gegenwärtigen Vertrauenskrise:</a:t>
            </a:r>
            <a:br>
              <a:rPr lang="de-DE" sz="2000" dirty="0"/>
            </a:br>
            <a:endParaRPr lang="de-DE" sz="2000" dirty="0"/>
          </a:p>
          <a:p>
            <a:pPr marL="457200" indent="-457200">
              <a:buFontTx/>
              <a:buAutoNum type="alphaLcParenBoth"/>
            </a:pPr>
            <a:r>
              <a:rPr lang="de-DE" sz="2000" dirty="0"/>
              <a:t>wissenschaftliche Visualisierung: Simulation kann zur Klarstellung analoger Information beitragen</a:t>
            </a:r>
            <a:br>
              <a:rPr lang="de-DE" sz="2000" dirty="0"/>
            </a:br>
            <a:endParaRPr lang="de-DE" sz="2000" dirty="0"/>
          </a:p>
          <a:p>
            <a:pPr marL="457200" indent="-457200">
              <a:buFontTx/>
              <a:buAutoNum type="alphaLcParenBoth"/>
            </a:pPr>
            <a:r>
              <a:rPr lang="de-DE" sz="2000" dirty="0"/>
              <a:t>literarische Fiktion: Simulation kann zur Modellierung menschlicher Erfahrung dienen</a:t>
            </a:r>
            <a:br>
              <a:rPr lang="de-DE" sz="2000" dirty="0"/>
            </a:br>
            <a:endParaRPr lang="de-DE" sz="2000" dirty="0"/>
          </a:p>
          <a:p>
            <a:pPr marL="457200" indent="-457200">
              <a:buFontTx/>
              <a:buAutoNum type="alphaLcParenBoth"/>
            </a:pPr>
            <a:r>
              <a:rPr lang="de-DE" sz="2000" dirty="0"/>
              <a:t>absichtliche Datenmanipulation: Simulation kann zur Verzerrung realweltlicher Verhältnisse eingesetzt werden</a:t>
            </a:r>
          </a:p>
        </p:txBody>
      </p:sp>
      <p:sp>
        <p:nvSpPr>
          <p:cNvPr id="5" name="Rechteck 4">
            <a:extLst>
              <a:ext uri="{FF2B5EF4-FFF2-40B4-BE49-F238E27FC236}">
                <a16:creationId xmlns:a16="http://schemas.microsoft.com/office/drawing/2014/main" id="{FC05D306-6376-5D48-8DDA-F61A05B45C28}"/>
              </a:ext>
            </a:extLst>
          </p:cNvPr>
          <p:cNvSpPr/>
          <p:nvPr/>
        </p:nvSpPr>
        <p:spPr>
          <a:xfrm>
            <a:off x="2063552" y="5085184"/>
            <a:ext cx="7775960" cy="104411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4" name="Datumsplatzhalter 3">
            <a:extLst>
              <a:ext uri="{FF2B5EF4-FFF2-40B4-BE49-F238E27FC236}">
                <a16:creationId xmlns:a16="http://schemas.microsoft.com/office/drawing/2014/main" id="{BCC6C2ED-7BC9-8841-9B1C-69E06A3B27BA}"/>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5" name="Grafik 14">
            <a:extLst>
              <a:ext uri="{FF2B5EF4-FFF2-40B4-BE49-F238E27FC236}">
                <a16:creationId xmlns:a16="http://schemas.microsoft.com/office/drawing/2014/main" id="{9B4D4C3E-2798-9F4D-BC71-2DEE007C6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1415613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15</a:t>
            </a:fld>
            <a:endParaRPr lang="de-CH" dirty="0"/>
          </a:p>
        </p:txBody>
      </p:sp>
      <p:sp>
        <p:nvSpPr>
          <p:cNvPr id="2" name="Titel 1"/>
          <p:cNvSpPr>
            <a:spLocks noGrp="1"/>
          </p:cNvSpPr>
          <p:nvPr>
            <p:ph type="title" idx="4294967295"/>
          </p:nvPr>
        </p:nvSpPr>
        <p:spPr>
          <a:xfrm>
            <a:off x="1992448" y="584201"/>
            <a:ext cx="8027988" cy="576263"/>
          </a:xfrm>
        </p:spPr>
        <p:txBody>
          <a:bodyPr/>
          <a:lstStyle/>
          <a:p>
            <a:pPr algn="ctr"/>
            <a:r>
              <a:rPr lang="de-CH" dirty="0"/>
              <a:t>Vertrauen in das </a:t>
            </a:r>
            <a:r>
              <a:rPr lang="de-CH" i="1" dirty="0"/>
              <a:t>Wissen</a:t>
            </a:r>
            <a:r>
              <a:rPr lang="de-CH" dirty="0"/>
              <a:t>, nicht in die </a:t>
            </a:r>
            <a:r>
              <a:rPr lang="de-CH" i="1" dirty="0"/>
              <a:t>Information</a:t>
            </a:r>
            <a:r>
              <a:rPr lang="de-CH" dirty="0"/>
              <a:t>!</a:t>
            </a:r>
          </a:p>
        </p:txBody>
      </p:sp>
      <p:sp>
        <p:nvSpPr>
          <p:cNvPr id="6" name="Textplatzhalter 4">
            <a:extLst>
              <a:ext uri="{FF2B5EF4-FFF2-40B4-BE49-F238E27FC236}">
                <a16:creationId xmlns:a16="http://schemas.microsoft.com/office/drawing/2014/main" id="{93FCFE00-42A2-B14E-9517-F999F20BCC4E}"/>
              </a:ext>
            </a:extLst>
          </p:cNvPr>
          <p:cNvSpPr txBox="1">
            <a:spLocks/>
          </p:cNvSpPr>
          <p:nvPr/>
        </p:nvSpPr>
        <p:spPr>
          <a:xfrm>
            <a:off x="947428" y="1196752"/>
            <a:ext cx="10477164" cy="4860540"/>
          </a:xfrm>
          <a:prstGeom prst="rect">
            <a:avLst/>
          </a:prstGeom>
        </p:spPr>
        <p:txBody>
          <a:bodyPr vert="horz" lIns="0" tIns="21600" rIns="0" bIns="0" rtlCol="0" anchor="t" anchorCtr="0"/>
          <a:lstStyle>
            <a:defPPr>
              <a:defRPr lang="de-DE"/>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000" dirty="0"/>
          </a:p>
          <a:p>
            <a:r>
              <a:rPr lang="de-DE" sz="2000" dirty="0"/>
              <a:t>Die Wissenschaft und deren Umsetzung sind komplexer geworden (gesellschaftliche Herausforderungen &gt; </a:t>
            </a:r>
            <a:r>
              <a:rPr lang="de-DE" sz="2000" dirty="0" err="1"/>
              <a:t>Transdisziplinarität</a:t>
            </a:r>
            <a:r>
              <a:rPr lang="de-DE" sz="2000" dirty="0"/>
              <a:t>), die Informationsverbreitung hingegen schneller und ungefilterter. Diese binäre Entwicklung ändert die Spielregeln wissenschaftlicher Kommunikation und erfordert ein Umdenken und eine Umschulung.</a:t>
            </a:r>
          </a:p>
          <a:p>
            <a:endParaRPr lang="de-DE" sz="2000" dirty="0"/>
          </a:p>
          <a:p>
            <a:r>
              <a:rPr lang="de-DE" sz="2000" dirty="0"/>
              <a:t>Bringschuld der Wissenschaft im digitalen Zeitalter, um Vertrauen in die Informationsvermittlung zu erzeugen. </a:t>
            </a:r>
            <a:r>
              <a:rPr lang="de-DE" sz="2000" b="1" dirty="0"/>
              <a:t>An der Übersetzung digital entstandener Information in plausibles (= „vernünftiges“) Wissen müssen Hochschulen, Forschungsförderung und Akademien auf Augenhöhe mit der Wissensgesellschaft weiterarbeiten.</a:t>
            </a:r>
          </a:p>
          <a:p>
            <a:endParaRPr lang="de-DE" sz="2200" b="1" dirty="0"/>
          </a:p>
          <a:p>
            <a:endParaRPr lang="de-DE" sz="2200" b="1" dirty="0"/>
          </a:p>
          <a:p>
            <a:r>
              <a:rPr lang="de-DE" sz="2200" b="1" dirty="0">
                <a:sym typeface="Wingdings" pitchFamily="2" charset="2"/>
              </a:rPr>
              <a:t> Disziplinierung (= Zähmung) der Informationsflut</a:t>
            </a:r>
            <a:endParaRPr lang="de-DE" sz="2200" b="1" dirty="0"/>
          </a:p>
        </p:txBody>
      </p:sp>
      <p:sp>
        <p:nvSpPr>
          <p:cNvPr id="9" name="Datumsplatzhalter 3">
            <a:extLst>
              <a:ext uri="{FF2B5EF4-FFF2-40B4-BE49-F238E27FC236}">
                <a16:creationId xmlns:a16="http://schemas.microsoft.com/office/drawing/2014/main" id="{C7DFE214-1D72-B64D-81B3-41DB8331E123}"/>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0" name="Grafik 9">
            <a:extLst>
              <a:ext uri="{FF2B5EF4-FFF2-40B4-BE49-F238E27FC236}">
                <a16:creationId xmlns:a16="http://schemas.microsoft.com/office/drawing/2014/main" id="{B872DE4C-67FB-A140-9702-B6B984A7B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3214655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27448" y="1484375"/>
            <a:ext cx="10657184" cy="1512577"/>
          </a:xfrm>
        </p:spPr>
        <p:txBody>
          <a:bodyPr/>
          <a:lstStyle/>
          <a:p>
            <a:pPr>
              <a:lnSpc>
                <a:spcPts val="3200"/>
              </a:lnSpc>
            </a:pPr>
            <a:r>
              <a:rPr lang="de-DE" sz="2800" dirty="0"/>
              <a:t>Besten Dank für Ihre Aufmerksamkeit!</a:t>
            </a:r>
            <a:endParaRPr lang="de-DE" sz="2400" b="0" dirty="0"/>
          </a:p>
        </p:txBody>
      </p:sp>
      <p:sp>
        <p:nvSpPr>
          <p:cNvPr id="3" name="Untertitel 2"/>
          <p:cNvSpPr>
            <a:spLocks noGrp="1"/>
          </p:cNvSpPr>
          <p:nvPr>
            <p:ph type="subTitle" idx="1"/>
          </p:nvPr>
        </p:nvSpPr>
        <p:spPr>
          <a:xfrm>
            <a:off x="1163452" y="2993481"/>
            <a:ext cx="4176514" cy="324036"/>
          </a:xfrm>
        </p:spPr>
        <p:txBody>
          <a:bodyPr/>
          <a:lstStyle/>
          <a:p>
            <a:r>
              <a:rPr lang="de-CH" sz="2000" dirty="0"/>
              <a:t>Antonio Loprieno, Basel/Wien</a:t>
            </a:r>
          </a:p>
        </p:txBody>
      </p:sp>
      <p:sp>
        <p:nvSpPr>
          <p:cNvPr id="5" name="Untertitel 2"/>
          <p:cNvSpPr txBox="1">
            <a:spLocks/>
          </p:cNvSpPr>
          <p:nvPr/>
        </p:nvSpPr>
        <p:spPr>
          <a:xfrm>
            <a:off x="1167358" y="3329866"/>
            <a:ext cx="6800850" cy="1656184"/>
          </a:xfrm>
          <a:prstGeom prst="rect">
            <a:avLst/>
          </a:prstGeom>
        </p:spPr>
        <p:txBody>
          <a:bodyPr vert="horz" lIns="0" tIns="0" rIns="0" bIns="0" rtlCol="0">
            <a:noAutofit/>
          </a:bodyPr>
          <a:lstStyle>
            <a:lvl1pPr marL="0" indent="0" algn="l" defTabSz="91440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1pPr>
            <a:lvl2pPr marL="457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CH" sz="1800" dirty="0"/>
          </a:p>
          <a:p>
            <a:r>
              <a:rPr lang="de-CH" sz="2000" dirty="0" err="1"/>
              <a:t>club</a:t>
            </a:r>
            <a:r>
              <a:rPr lang="de-CH" sz="2000" dirty="0"/>
              <a:t> </a:t>
            </a:r>
            <a:r>
              <a:rPr lang="de-CH" sz="2000" dirty="0" err="1"/>
              <a:t>research</a:t>
            </a:r>
            <a:r>
              <a:rPr lang="de-CH" sz="2000" dirty="0"/>
              <a:t> Wien</a:t>
            </a:r>
          </a:p>
          <a:p>
            <a:endParaRPr lang="de-CH" sz="2000" dirty="0"/>
          </a:p>
          <a:p>
            <a:r>
              <a:rPr lang="de-CH" sz="2000" dirty="0"/>
              <a:t>Presseclub Concordia, 16. Oktober 2019</a:t>
            </a:r>
          </a:p>
        </p:txBody>
      </p:sp>
      <p:pic>
        <p:nvPicPr>
          <p:cNvPr id="9" name="Grafik 8">
            <a:extLst>
              <a:ext uri="{FF2B5EF4-FFF2-40B4-BE49-F238E27FC236}">
                <a16:creationId xmlns:a16="http://schemas.microsoft.com/office/drawing/2014/main" id="{3E80ADA9-A52F-C146-A68A-EFE20A855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4272" y="5460078"/>
            <a:ext cx="3096344" cy="1173278"/>
          </a:xfrm>
          <a:prstGeom prst="rect">
            <a:avLst/>
          </a:prstGeom>
        </p:spPr>
      </p:pic>
    </p:spTree>
    <p:extLst>
      <p:ext uri="{BB962C8B-B14F-4D97-AF65-F5344CB8AC3E}">
        <p14:creationId xmlns:p14="http://schemas.microsoft.com/office/powerpoint/2010/main" val="206457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sp>
        <p:nvSpPr>
          <p:cNvPr id="6" name="Foliennummernplatzhalter 5"/>
          <p:cNvSpPr>
            <a:spLocks noGrp="1"/>
          </p:cNvSpPr>
          <p:nvPr>
            <p:ph type="sldNum" sz="quarter" idx="12"/>
          </p:nvPr>
        </p:nvSpPr>
        <p:spPr/>
        <p:txBody>
          <a:bodyPr/>
          <a:lstStyle/>
          <a:p>
            <a:fld id="{B3811826-9277-4232-A2B5-17D05DFC7392}" type="slidenum">
              <a:rPr lang="de-CH" smtClean="0"/>
              <a:pPr/>
              <a:t>2</a:t>
            </a:fld>
            <a:endParaRPr lang="de-CH" dirty="0"/>
          </a:p>
        </p:txBody>
      </p:sp>
      <p:sp>
        <p:nvSpPr>
          <p:cNvPr id="12" name="Titel 1">
            <a:extLst>
              <a:ext uri="{FF2B5EF4-FFF2-40B4-BE49-F238E27FC236}">
                <a16:creationId xmlns:a16="http://schemas.microsoft.com/office/drawing/2014/main" id="{C13DA252-590C-EF4C-927D-911A95F5D7C4}"/>
              </a:ext>
            </a:extLst>
          </p:cNvPr>
          <p:cNvSpPr txBox="1">
            <a:spLocks/>
          </p:cNvSpPr>
          <p:nvPr/>
        </p:nvSpPr>
        <p:spPr>
          <a:xfrm>
            <a:off x="1955800" y="404813"/>
            <a:ext cx="8280400" cy="755936"/>
          </a:xfrm>
          <a:prstGeom prst="rect">
            <a:avLst/>
          </a:prstGeom>
        </p:spPr>
        <p:txBody>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An der Quelle des Vertrauens in das </a:t>
            </a:r>
            <a:r>
              <a:rPr lang="de-CH" i="1" dirty="0"/>
              <a:t>Wissen</a:t>
            </a:r>
            <a:r>
              <a:rPr lang="de-CH" dirty="0"/>
              <a:t>:</a:t>
            </a:r>
            <a:br>
              <a:rPr lang="de-CH" dirty="0"/>
            </a:br>
            <a:r>
              <a:rPr lang="de-CH" i="1" dirty="0" err="1"/>
              <a:t>academia</a:t>
            </a:r>
            <a:r>
              <a:rPr lang="de-CH" dirty="0"/>
              <a:t>, </a:t>
            </a:r>
            <a:r>
              <a:rPr lang="de-CH" i="1" dirty="0" err="1"/>
              <a:t>universitas</a:t>
            </a:r>
            <a:r>
              <a:rPr lang="de-CH" dirty="0"/>
              <a:t> und Lehramt</a:t>
            </a:r>
          </a:p>
        </p:txBody>
      </p:sp>
      <p:sp>
        <p:nvSpPr>
          <p:cNvPr id="13" name="Inhaltsplatzhalter 2">
            <a:extLst>
              <a:ext uri="{FF2B5EF4-FFF2-40B4-BE49-F238E27FC236}">
                <a16:creationId xmlns:a16="http://schemas.microsoft.com/office/drawing/2014/main" id="{F8CBBC47-5578-594B-9B20-B5997E4CB603}"/>
              </a:ext>
            </a:extLst>
          </p:cNvPr>
          <p:cNvSpPr txBox="1">
            <a:spLocks/>
          </p:cNvSpPr>
          <p:nvPr/>
        </p:nvSpPr>
        <p:spPr>
          <a:xfrm>
            <a:off x="659856" y="1556792"/>
            <a:ext cx="5724176" cy="4464496"/>
          </a:xfrm>
          <a:prstGeom prst="rect">
            <a:avLst/>
          </a:prstGeom>
        </p:spPr>
        <p:txBody>
          <a:bodyPr/>
          <a:lstStyle>
            <a:lvl1pPr marL="0" indent="0" algn="l" defTabSz="914400" rtl="0" eaLnBrk="1" latinLnBrk="0" hangingPunct="1">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CH" sz="1600" dirty="0"/>
              <a:t>Von ihren Anfängen bis zum XVIII. Jahrhundert ist die Universität (</a:t>
            </a:r>
            <a:r>
              <a:rPr lang="de-CH" sz="1600" i="1" dirty="0" err="1"/>
              <a:t>studium</a:t>
            </a:r>
            <a:r>
              <a:rPr lang="de-CH" sz="1600" i="1" dirty="0"/>
              <a:t> </a:t>
            </a:r>
            <a:r>
              <a:rPr lang="de-CH" sz="1600" i="1" dirty="0" err="1"/>
              <a:t>generale</a:t>
            </a:r>
            <a:r>
              <a:rPr lang="de-CH" sz="1600" i="1" dirty="0"/>
              <a:t>, </a:t>
            </a:r>
            <a:r>
              <a:rPr lang="de-CH" sz="1600" i="1" dirty="0" err="1"/>
              <a:t>universitas</a:t>
            </a:r>
            <a:r>
              <a:rPr lang="de-CH" sz="1600" i="1" dirty="0"/>
              <a:t> studiorum</a:t>
            </a:r>
            <a:r>
              <a:rPr lang="de-CH" sz="1600" dirty="0"/>
              <a:t>) eine Stätte der Verkündung </a:t>
            </a:r>
            <a:r>
              <a:rPr lang="de-CH" sz="1600" i="1" dirty="0"/>
              <a:t>universellen</a:t>
            </a:r>
            <a:r>
              <a:rPr lang="de-CH" sz="1600" dirty="0"/>
              <a:t> Wissens, hierarchisch organisiert und in </a:t>
            </a:r>
            <a:r>
              <a:rPr lang="de-CH" sz="1600" i="1" dirty="0"/>
              <a:t>Stände</a:t>
            </a:r>
            <a:r>
              <a:rPr lang="de-CH" sz="1600" dirty="0"/>
              <a:t> gegliedert.</a:t>
            </a:r>
          </a:p>
          <a:p>
            <a:endParaRPr lang="de-CH" sz="1600" dirty="0"/>
          </a:p>
          <a:p>
            <a:pPr lvl="1">
              <a:spcAft>
                <a:spcPts val="600"/>
              </a:spcAft>
              <a:buFont typeface="Arial" panose="020B0604020202020204" pitchFamily="34" charset="0"/>
              <a:buChar char="•"/>
            </a:pPr>
            <a:r>
              <a:rPr lang="de-CH" sz="1600" dirty="0"/>
              <a:t>Hauptgewicht auf die </a:t>
            </a:r>
            <a:r>
              <a:rPr lang="de-CH" sz="1600" i="1" dirty="0"/>
              <a:t>Nützlichkeit</a:t>
            </a:r>
            <a:r>
              <a:rPr lang="de-CH" sz="1600" dirty="0"/>
              <a:t> des vermittelten Wissens für Kirche, Staat und Gesellschaft: es wurden vor allem die </a:t>
            </a:r>
            <a:r>
              <a:rPr lang="de-CH" sz="1600" i="1" dirty="0"/>
              <a:t>moralische</a:t>
            </a:r>
            <a:r>
              <a:rPr lang="de-CH" sz="1600" dirty="0"/>
              <a:t> (d.h. praktische) und die </a:t>
            </a:r>
            <a:r>
              <a:rPr lang="de-CH" sz="1600" i="1" dirty="0"/>
              <a:t>institutionelle</a:t>
            </a:r>
            <a:r>
              <a:rPr lang="de-CH" sz="1600" dirty="0"/>
              <a:t> Perspektive gefördert.</a:t>
            </a:r>
          </a:p>
          <a:p>
            <a:pPr lvl="1">
              <a:spcAft>
                <a:spcPts val="600"/>
              </a:spcAft>
              <a:buFont typeface="Arial" panose="020B0604020202020204" pitchFamily="34" charset="0"/>
              <a:buChar char="•"/>
            </a:pPr>
            <a:r>
              <a:rPr lang="de-CH" sz="1600" dirty="0"/>
              <a:t>Konsequenz dieser utilitaristischen Verortung der Lehre war eine enge Orientierung an den Kriterien der </a:t>
            </a:r>
            <a:r>
              <a:rPr lang="de-CH" sz="1600" i="1" dirty="0"/>
              <a:t>beruflichen Qualifikation</a:t>
            </a:r>
            <a:r>
              <a:rPr lang="de-CH" sz="1600" dirty="0"/>
              <a:t>: Aufrücken der Artisten zu den beruflichen Hohen Fakultäten (Theologie, Jus, Medizin), die über ein höheres soziales Kapital verfügten.</a:t>
            </a:r>
          </a:p>
          <a:p>
            <a:pPr lvl="1">
              <a:buFont typeface="Arial" panose="020B0604020202020204" pitchFamily="34" charset="0"/>
              <a:buChar char="•"/>
            </a:pPr>
            <a:r>
              <a:rPr lang="de-CH" sz="1600" dirty="0"/>
              <a:t>Der Gültigkeitsanspruch des vermittelten Wissens beruhte auf dem sozialen Status eines kirchlich legitimierten </a:t>
            </a:r>
            <a:r>
              <a:rPr lang="de-CH" sz="1600" i="1" dirty="0"/>
              <a:t>Lehramtes</a:t>
            </a:r>
            <a:r>
              <a:rPr lang="de-CH" sz="1600" dirty="0"/>
              <a:t>.</a:t>
            </a:r>
            <a:br>
              <a:rPr lang="de-CH" sz="1600" dirty="0"/>
            </a:br>
            <a:endParaRPr lang="de-CH" sz="1600" dirty="0"/>
          </a:p>
        </p:txBody>
      </p:sp>
      <p:pic>
        <p:nvPicPr>
          <p:cNvPr id="14" name="Grafik 13">
            <a:extLst>
              <a:ext uri="{FF2B5EF4-FFF2-40B4-BE49-F238E27FC236}">
                <a16:creationId xmlns:a16="http://schemas.microsoft.com/office/drawing/2014/main" id="{21624C47-B235-794A-B2AC-777BA7CAC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194" y="1628800"/>
            <a:ext cx="4492370" cy="3150649"/>
          </a:xfrm>
          <a:prstGeom prst="rect">
            <a:avLst/>
          </a:prstGeom>
        </p:spPr>
      </p:pic>
      <p:sp>
        <p:nvSpPr>
          <p:cNvPr id="15" name="Textfeld 14">
            <a:extLst>
              <a:ext uri="{FF2B5EF4-FFF2-40B4-BE49-F238E27FC236}">
                <a16:creationId xmlns:a16="http://schemas.microsoft.com/office/drawing/2014/main" id="{C0198011-8807-2B4F-B4CB-5229B2D10444}"/>
              </a:ext>
            </a:extLst>
          </p:cNvPr>
          <p:cNvSpPr txBox="1"/>
          <p:nvPr/>
        </p:nvSpPr>
        <p:spPr>
          <a:xfrm>
            <a:off x="6664160" y="5112478"/>
            <a:ext cx="4508404" cy="584775"/>
          </a:xfrm>
          <a:prstGeom prst="rect">
            <a:avLst/>
          </a:prstGeom>
          <a:noFill/>
        </p:spPr>
        <p:txBody>
          <a:bodyPr wrap="square" rtlCol="0">
            <a:spAutoFit/>
          </a:bodyPr>
          <a:lstStyle/>
          <a:p>
            <a:r>
              <a:rPr lang="de-CH" sz="1600" dirty="0"/>
              <a:t>The </a:t>
            </a:r>
            <a:r>
              <a:rPr lang="de-CH" sz="1600" dirty="0" err="1"/>
              <a:t>Academia</a:t>
            </a:r>
            <a:r>
              <a:rPr lang="de-CH" sz="1600" dirty="0"/>
              <a:t> </a:t>
            </a:r>
            <a:r>
              <a:rPr lang="de-CH" sz="1600" dirty="0" err="1"/>
              <a:t>Basiliensis</a:t>
            </a:r>
            <a:r>
              <a:rPr lang="de-CH" sz="1600" dirty="0"/>
              <a:t>, aus S. Münster,</a:t>
            </a:r>
          </a:p>
          <a:p>
            <a:r>
              <a:rPr lang="de-CH" sz="1600" i="1" dirty="0" err="1"/>
              <a:t>Cosmographia</a:t>
            </a:r>
            <a:r>
              <a:rPr lang="de-CH" sz="1600" dirty="0"/>
              <a:t>, 1544-50, BM London</a:t>
            </a:r>
          </a:p>
        </p:txBody>
      </p:sp>
      <p:pic>
        <p:nvPicPr>
          <p:cNvPr id="9" name="Grafik 8">
            <a:extLst>
              <a:ext uri="{FF2B5EF4-FFF2-40B4-BE49-F238E27FC236}">
                <a16:creationId xmlns:a16="http://schemas.microsoft.com/office/drawing/2014/main" id="{868CF150-0AD1-AF45-AC90-1C54C2F2E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2950787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3</a:t>
            </a:fld>
            <a:endParaRPr lang="de-CH" dirty="0"/>
          </a:p>
        </p:txBody>
      </p:sp>
      <p:sp>
        <p:nvSpPr>
          <p:cNvPr id="9" name="Titel 1">
            <a:extLst>
              <a:ext uri="{FF2B5EF4-FFF2-40B4-BE49-F238E27FC236}">
                <a16:creationId xmlns:a16="http://schemas.microsoft.com/office/drawing/2014/main" id="{7186E4A2-6D81-4945-918E-02A621B49E08}"/>
              </a:ext>
            </a:extLst>
          </p:cNvPr>
          <p:cNvSpPr txBox="1">
            <a:spLocks/>
          </p:cNvSpPr>
          <p:nvPr/>
        </p:nvSpPr>
        <p:spPr>
          <a:xfrm>
            <a:off x="1992448" y="296652"/>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Technologische &gt; weltanschauliche Innovation</a:t>
            </a:r>
          </a:p>
        </p:txBody>
      </p:sp>
      <p:sp>
        <p:nvSpPr>
          <p:cNvPr id="11" name="Textfeld 10">
            <a:extLst>
              <a:ext uri="{FF2B5EF4-FFF2-40B4-BE49-F238E27FC236}">
                <a16:creationId xmlns:a16="http://schemas.microsoft.com/office/drawing/2014/main" id="{99B356CC-C7BE-FE45-AA69-F55A7C74FE0C}"/>
              </a:ext>
            </a:extLst>
          </p:cNvPr>
          <p:cNvSpPr txBox="1"/>
          <p:nvPr/>
        </p:nvSpPr>
        <p:spPr>
          <a:xfrm>
            <a:off x="4079776" y="6093296"/>
            <a:ext cx="4320480" cy="268111"/>
          </a:xfrm>
          <a:prstGeom prst="rect">
            <a:avLst/>
          </a:prstGeom>
          <a:noFill/>
        </p:spPr>
        <p:txBody>
          <a:bodyPr wrap="square" lIns="0" tIns="0" rIns="0" bIns="0" rtlCol="0">
            <a:noAutofit/>
          </a:bodyPr>
          <a:lstStyle/>
          <a:p>
            <a:pPr>
              <a:lnSpc>
                <a:spcPts val="2200"/>
              </a:lnSpc>
            </a:pPr>
            <a:r>
              <a:rPr lang="de-DE" dirty="0"/>
              <a:t>Buchdruck 1454 &gt; Reformation 1517</a:t>
            </a:r>
          </a:p>
        </p:txBody>
      </p:sp>
      <p:pic>
        <p:nvPicPr>
          <p:cNvPr id="12" name="Picture 4" descr="http://upload.wikimedia.org/wikipedia/commons/2/2a/Gutenberg_Bible_Mainz_Copy.jpg">
            <a:extLst>
              <a:ext uri="{FF2B5EF4-FFF2-40B4-BE49-F238E27FC236}">
                <a16:creationId xmlns:a16="http://schemas.microsoft.com/office/drawing/2014/main" id="{B9EAB062-E74B-B44B-8E03-E1D83CB548F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5520" y="715290"/>
            <a:ext cx="8604956" cy="5305998"/>
          </a:xfrm>
          <a:prstGeom prst="rect">
            <a:avLst/>
          </a:prstGeom>
          <a:noFill/>
          <a:extLst>
            <a:ext uri="{909E8E84-426E-40DD-AFC4-6F175D3DCCD1}">
              <a14:hiddenFill xmlns:a14="http://schemas.microsoft.com/office/drawing/2010/main">
                <a:solidFill>
                  <a:srgbClr val="FFFFFF"/>
                </a:solidFill>
              </a14:hiddenFill>
            </a:ext>
          </a:extLst>
        </p:spPr>
      </p:pic>
      <p:sp>
        <p:nvSpPr>
          <p:cNvPr id="10" name="Datumsplatzhalter 3">
            <a:extLst>
              <a:ext uri="{FF2B5EF4-FFF2-40B4-BE49-F238E27FC236}">
                <a16:creationId xmlns:a16="http://schemas.microsoft.com/office/drawing/2014/main" id="{473C0086-E705-CF49-8D0B-3D34E3F0B40D}"/>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4" name="Grafik 13">
            <a:extLst>
              <a:ext uri="{FF2B5EF4-FFF2-40B4-BE49-F238E27FC236}">
                <a16:creationId xmlns:a16="http://schemas.microsoft.com/office/drawing/2014/main" id="{ECDA6148-E122-A34A-8F48-EA0B85D41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237091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4</a:t>
            </a:fld>
            <a:endParaRPr lang="de-CH" dirty="0"/>
          </a:p>
        </p:txBody>
      </p:sp>
      <p:sp>
        <p:nvSpPr>
          <p:cNvPr id="9" name="Titel 1">
            <a:extLst>
              <a:ext uri="{FF2B5EF4-FFF2-40B4-BE49-F238E27FC236}">
                <a16:creationId xmlns:a16="http://schemas.microsoft.com/office/drawing/2014/main" id="{E1C34F22-0F76-204A-B4C4-FA2939C823BF}"/>
              </a:ext>
            </a:extLst>
          </p:cNvPr>
          <p:cNvSpPr txBox="1">
            <a:spLocks/>
          </p:cNvSpPr>
          <p:nvPr/>
        </p:nvSpPr>
        <p:spPr>
          <a:xfrm>
            <a:off x="1992448"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Vom </a:t>
            </a:r>
            <a:r>
              <a:rPr lang="de-CH" i="1" dirty="0"/>
              <a:t>tradierten</a:t>
            </a:r>
            <a:r>
              <a:rPr lang="de-CH" dirty="0"/>
              <a:t> zum </a:t>
            </a:r>
            <a:r>
              <a:rPr lang="de-CH" i="1" dirty="0"/>
              <a:t>auktorialen</a:t>
            </a:r>
            <a:r>
              <a:rPr lang="de-CH" dirty="0"/>
              <a:t> Wissen</a:t>
            </a:r>
          </a:p>
        </p:txBody>
      </p:sp>
      <p:sp>
        <p:nvSpPr>
          <p:cNvPr id="10" name="Textplatzhalter 2">
            <a:extLst>
              <a:ext uri="{FF2B5EF4-FFF2-40B4-BE49-F238E27FC236}">
                <a16:creationId xmlns:a16="http://schemas.microsoft.com/office/drawing/2014/main" id="{45CA5F01-8B94-B849-9AD3-EA60B58102AB}"/>
              </a:ext>
            </a:extLst>
          </p:cNvPr>
          <p:cNvSpPr txBox="1">
            <a:spLocks/>
          </p:cNvSpPr>
          <p:nvPr/>
        </p:nvSpPr>
        <p:spPr>
          <a:xfrm>
            <a:off x="551384" y="1304764"/>
            <a:ext cx="10873208" cy="49685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000000"/>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800" kern="1200">
                <a:solidFill>
                  <a:srgbClr val="000000"/>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400" kern="1200">
                <a:solidFill>
                  <a:srgbClr val="000000"/>
                </a:solidFill>
                <a:latin typeface="Arial" charset="0"/>
                <a:ea typeface="Arial" charset="0"/>
                <a:cs typeface="Arial"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Arial" charset="0"/>
                <a:ea typeface="Arial" charset="0"/>
                <a:cs typeface="Arial"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0" dirty="0">
                <a:solidFill>
                  <a:schemeClr val="tx1"/>
                </a:solidFill>
              </a:rPr>
              <a:t>Durch eine breitere Verfügbarkeit des schriftlichen Wortes führen Buchdruck und Reformation zur Marginalisierung des Lehramtes und zum </a:t>
            </a:r>
            <a:r>
              <a:rPr lang="de-DE" sz="2400" i="1" dirty="0">
                <a:solidFill>
                  <a:schemeClr val="tx1"/>
                </a:solidFill>
              </a:rPr>
              <a:t>Primat des Schrifttums </a:t>
            </a:r>
            <a:r>
              <a:rPr lang="de-DE" sz="2400" dirty="0">
                <a:solidFill>
                  <a:schemeClr val="tx1"/>
                </a:solidFill>
              </a:rPr>
              <a:t>bei der Wissensvermittlung. </a:t>
            </a:r>
            <a:br>
              <a:rPr lang="de-DE" sz="2400" dirty="0">
                <a:solidFill>
                  <a:schemeClr val="tx1"/>
                </a:solidFill>
              </a:rPr>
            </a:br>
            <a:endParaRPr lang="de-DE" sz="2400" dirty="0">
              <a:solidFill>
                <a:schemeClr val="tx1"/>
              </a:solidFill>
            </a:endParaRPr>
          </a:p>
          <a:p>
            <a:r>
              <a:rPr lang="de-DE" sz="2400" dirty="0">
                <a:solidFill>
                  <a:schemeClr val="tx1"/>
                </a:solidFill>
              </a:rPr>
              <a:t>Das Geschriebene basiert auf dem Wissen eines individuellen Autors (und sei Letzterer auch Gott) und lässt die persönliche Auslegung des Lesers zu.</a:t>
            </a:r>
            <a:br>
              <a:rPr lang="de-DE" sz="2400" dirty="0">
                <a:solidFill>
                  <a:schemeClr val="tx1"/>
                </a:solidFill>
              </a:rPr>
            </a:br>
            <a:endParaRPr lang="de-DE" sz="2400" dirty="0">
              <a:solidFill>
                <a:schemeClr val="bg1">
                  <a:lumMod val="75000"/>
                </a:schemeClr>
              </a:solidFill>
            </a:endParaRPr>
          </a:p>
          <a:p>
            <a:r>
              <a:rPr lang="de-DE" sz="2400" dirty="0">
                <a:solidFill>
                  <a:schemeClr val="bg1">
                    <a:lumMod val="75000"/>
                  </a:schemeClr>
                </a:solidFill>
              </a:rPr>
              <a:t>Das Wissen soll nun auch vernünftig (d.h. plausibel) und überprüfbar sein und dadurch Vertrauen erzeugen.</a:t>
            </a:r>
          </a:p>
          <a:p>
            <a:pPr marL="0" indent="0">
              <a:buNone/>
            </a:pPr>
            <a:br>
              <a:rPr lang="de-DE" sz="2400" dirty="0">
                <a:solidFill>
                  <a:schemeClr val="bg1">
                    <a:lumMod val="75000"/>
                  </a:schemeClr>
                </a:solidFill>
                <a:sym typeface="Wingdings" pitchFamily="2" charset="2"/>
              </a:rPr>
            </a:br>
            <a:r>
              <a:rPr lang="de-DE" sz="2400" dirty="0">
                <a:solidFill>
                  <a:schemeClr val="bg1">
                    <a:lumMod val="75000"/>
                  </a:schemeClr>
                </a:solidFill>
                <a:sym typeface="Wingdings" pitchFamily="2" charset="2"/>
              </a:rPr>
              <a:t>Wissen: institutionell &gt; individuell, Glaube &gt; Vertrauen</a:t>
            </a:r>
            <a:endParaRPr lang="de-DE" sz="2400" dirty="0">
              <a:solidFill>
                <a:schemeClr val="bg1">
                  <a:lumMod val="75000"/>
                </a:schemeClr>
              </a:solidFill>
            </a:endParaRPr>
          </a:p>
          <a:p>
            <a:pPr marL="0" indent="0">
              <a:buNone/>
            </a:pPr>
            <a:endParaRPr lang="de-DE" sz="2400" dirty="0">
              <a:solidFill>
                <a:schemeClr val="bg1">
                  <a:lumMod val="75000"/>
                </a:schemeClr>
              </a:solidFill>
            </a:endParaRPr>
          </a:p>
        </p:txBody>
      </p:sp>
      <p:sp>
        <p:nvSpPr>
          <p:cNvPr id="8" name="Datumsplatzhalter 3">
            <a:extLst>
              <a:ext uri="{FF2B5EF4-FFF2-40B4-BE49-F238E27FC236}">
                <a16:creationId xmlns:a16="http://schemas.microsoft.com/office/drawing/2014/main" id="{7AAF6A6A-96C1-2F43-AD38-9FEDF06D2475}"/>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2" name="Grafik 11">
            <a:extLst>
              <a:ext uri="{FF2B5EF4-FFF2-40B4-BE49-F238E27FC236}">
                <a16:creationId xmlns:a16="http://schemas.microsoft.com/office/drawing/2014/main" id="{F2CC8A16-6CDF-3F48-A595-A73FAF6D7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171509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5</a:t>
            </a:fld>
            <a:endParaRPr lang="de-CH" dirty="0"/>
          </a:p>
        </p:txBody>
      </p:sp>
      <p:pic>
        <p:nvPicPr>
          <p:cNvPr id="2" name="Grafik 1">
            <a:extLst>
              <a:ext uri="{FF2B5EF4-FFF2-40B4-BE49-F238E27FC236}">
                <a16:creationId xmlns:a16="http://schemas.microsoft.com/office/drawing/2014/main" id="{46EDC959-CE4E-AD47-9FAE-4500DE7B7ACE}"/>
              </a:ext>
            </a:extLst>
          </p:cNvPr>
          <p:cNvPicPr>
            <a:picLocks noChangeAspect="1"/>
          </p:cNvPicPr>
          <p:nvPr/>
        </p:nvPicPr>
        <p:blipFill>
          <a:blip r:embed="rId3"/>
          <a:stretch>
            <a:fillRect/>
          </a:stretch>
        </p:blipFill>
        <p:spPr>
          <a:xfrm>
            <a:off x="1883532" y="1448780"/>
            <a:ext cx="5508104" cy="2102834"/>
          </a:xfrm>
          <a:prstGeom prst="rect">
            <a:avLst/>
          </a:prstGeom>
        </p:spPr>
      </p:pic>
      <p:pic>
        <p:nvPicPr>
          <p:cNvPr id="3" name="Grafik 2">
            <a:extLst>
              <a:ext uri="{FF2B5EF4-FFF2-40B4-BE49-F238E27FC236}">
                <a16:creationId xmlns:a16="http://schemas.microsoft.com/office/drawing/2014/main" id="{B22D7A17-E876-4645-A5BE-C279A0FA875F}"/>
              </a:ext>
            </a:extLst>
          </p:cNvPr>
          <p:cNvPicPr>
            <a:picLocks noChangeAspect="1"/>
          </p:cNvPicPr>
          <p:nvPr/>
        </p:nvPicPr>
        <p:blipFill>
          <a:blip r:embed="rId4"/>
          <a:stretch>
            <a:fillRect/>
          </a:stretch>
        </p:blipFill>
        <p:spPr>
          <a:xfrm>
            <a:off x="5610200" y="3465004"/>
            <a:ext cx="4338228" cy="2090032"/>
          </a:xfrm>
          <a:prstGeom prst="rect">
            <a:avLst/>
          </a:prstGeom>
        </p:spPr>
      </p:pic>
      <p:sp>
        <p:nvSpPr>
          <p:cNvPr id="4" name="Textfeld 3">
            <a:extLst>
              <a:ext uri="{FF2B5EF4-FFF2-40B4-BE49-F238E27FC236}">
                <a16:creationId xmlns:a16="http://schemas.microsoft.com/office/drawing/2014/main" id="{2806CBF9-E9EA-EE44-8FB1-80AB281AC65A}"/>
              </a:ext>
            </a:extLst>
          </p:cNvPr>
          <p:cNvSpPr txBox="1"/>
          <p:nvPr/>
        </p:nvSpPr>
        <p:spPr>
          <a:xfrm>
            <a:off x="2171564" y="4341552"/>
            <a:ext cx="2844316" cy="792088"/>
          </a:xfrm>
          <a:prstGeom prst="rect">
            <a:avLst/>
          </a:prstGeom>
          <a:noFill/>
        </p:spPr>
        <p:txBody>
          <a:bodyPr wrap="square" lIns="0" tIns="0" rIns="0" bIns="0" rtlCol="0">
            <a:noAutofit/>
          </a:bodyPr>
          <a:lstStyle/>
          <a:p>
            <a:pPr>
              <a:lnSpc>
                <a:spcPts val="2200"/>
              </a:lnSpc>
            </a:pPr>
            <a:r>
              <a:rPr lang="de-DE" sz="2000" dirty="0"/>
              <a:t>Keplers Fernrohr 1611</a:t>
            </a:r>
          </a:p>
        </p:txBody>
      </p:sp>
      <p:sp>
        <p:nvSpPr>
          <p:cNvPr id="9" name="Textfeld 8">
            <a:extLst>
              <a:ext uri="{FF2B5EF4-FFF2-40B4-BE49-F238E27FC236}">
                <a16:creationId xmlns:a16="http://schemas.microsoft.com/office/drawing/2014/main" id="{2E93FF95-3B94-7641-A306-8CD83441E631}"/>
              </a:ext>
            </a:extLst>
          </p:cNvPr>
          <p:cNvSpPr txBox="1"/>
          <p:nvPr/>
        </p:nvSpPr>
        <p:spPr>
          <a:xfrm>
            <a:off x="7644172" y="1952836"/>
            <a:ext cx="2844316" cy="792088"/>
          </a:xfrm>
          <a:prstGeom prst="rect">
            <a:avLst/>
          </a:prstGeom>
          <a:noFill/>
        </p:spPr>
        <p:txBody>
          <a:bodyPr wrap="square" lIns="0" tIns="0" rIns="0" bIns="0" rtlCol="0">
            <a:noAutofit/>
          </a:bodyPr>
          <a:lstStyle/>
          <a:p>
            <a:pPr>
              <a:lnSpc>
                <a:spcPts val="2200"/>
              </a:lnSpc>
            </a:pPr>
            <a:r>
              <a:rPr lang="de-DE" sz="2000" dirty="0"/>
              <a:t>Galileis Fernrohr 1608</a:t>
            </a:r>
          </a:p>
        </p:txBody>
      </p:sp>
      <p:sp>
        <p:nvSpPr>
          <p:cNvPr id="10" name="Titel 1">
            <a:extLst>
              <a:ext uri="{FF2B5EF4-FFF2-40B4-BE49-F238E27FC236}">
                <a16:creationId xmlns:a16="http://schemas.microsoft.com/office/drawing/2014/main" id="{95CDD82C-6BAF-4248-9A0D-3534531A9A1F}"/>
              </a:ext>
            </a:extLst>
          </p:cNvPr>
          <p:cNvSpPr txBox="1">
            <a:spLocks/>
          </p:cNvSpPr>
          <p:nvPr/>
        </p:nvSpPr>
        <p:spPr>
          <a:xfrm>
            <a:off x="1992448"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Technologische &gt; weltanschauliche Innovation</a:t>
            </a:r>
          </a:p>
        </p:txBody>
      </p:sp>
      <p:sp>
        <p:nvSpPr>
          <p:cNvPr id="11" name="Textfeld 10">
            <a:extLst>
              <a:ext uri="{FF2B5EF4-FFF2-40B4-BE49-F238E27FC236}">
                <a16:creationId xmlns:a16="http://schemas.microsoft.com/office/drawing/2014/main" id="{98A85A8C-73A0-BA4C-B885-CAD81CB4A30A}"/>
              </a:ext>
            </a:extLst>
          </p:cNvPr>
          <p:cNvSpPr txBox="1"/>
          <p:nvPr/>
        </p:nvSpPr>
        <p:spPr>
          <a:xfrm>
            <a:off x="3539716" y="5949281"/>
            <a:ext cx="5292588" cy="251679"/>
          </a:xfrm>
          <a:prstGeom prst="rect">
            <a:avLst/>
          </a:prstGeom>
          <a:noFill/>
        </p:spPr>
        <p:txBody>
          <a:bodyPr wrap="square" lIns="0" tIns="0" rIns="0" bIns="0" rtlCol="0">
            <a:noAutofit/>
          </a:bodyPr>
          <a:lstStyle/>
          <a:p>
            <a:pPr>
              <a:lnSpc>
                <a:spcPts val="2200"/>
              </a:lnSpc>
            </a:pPr>
            <a:r>
              <a:rPr lang="de-DE" dirty="0"/>
              <a:t>universelles </a:t>
            </a:r>
            <a:r>
              <a:rPr lang="de-DE" i="1" dirty="0"/>
              <a:t>Wissen</a:t>
            </a:r>
            <a:r>
              <a:rPr lang="de-DE" dirty="0"/>
              <a:t> &gt; spezialisierte </a:t>
            </a:r>
            <a:r>
              <a:rPr lang="de-DE" i="1" dirty="0"/>
              <a:t>Wissenschaft</a:t>
            </a:r>
          </a:p>
        </p:txBody>
      </p:sp>
      <p:sp>
        <p:nvSpPr>
          <p:cNvPr id="14" name="Datumsplatzhalter 3">
            <a:extLst>
              <a:ext uri="{FF2B5EF4-FFF2-40B4-BE49-F238E27FC236}">
                <a16:creationId xmlns:a16="http://schemas.microsoft.com/office/drawing/2014/main" id="{0830A562-50AD-9F40-B92B-1BCAE85DB5B0}"/>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5" name="Grafik 14">
            <a:extLst>
              <a:ext uri="{FF2B5EF4-FFF2-40B4-BE49-F238E27FC236}">
                <a16:creationId xmlns:a16="http://schemas.microsoft.com/office/drawing/2014/main" id="{89FC5862-0A41-D04A-B69A-1A0EB2C18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268648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6</a:t>
            </a:fld>
            <a:endParaRPr lang="de-CH" dirty="0"/>
          </a:p>
        </p:txBody>
      </p:sp>
      <p:sp>
        <p:nvSpPr>
          <p:cNvPr id="5" name="Titel 1">
            <a:extLst>
              <a:ext uri="{FF2B5EF4-FFF2-40B4-BE49-F238E27FC236}">
                <a16:creationId xmlns:a16="http://schemas.microsoft.com/office/drawing/2014/main" id="{D14A04A3-D0DB-F04D-BBBE-DDA66BE9DFA5}"/>
              </a:ext>
            </a:extLst>
          </p:cNvPr>
          <p:cNvSpPr txBox="1">
            <a:spLocks/>
          </p:cNvSpPr>
          <p:nvPr/>
        </p:nvSpPr>
        <p:spPr>
          <a:xfrm>
            <a:off x="1992448"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Vom Vertrauen in das gelehrte </a:t>
            </a:r>
            <a:r>
              <a:rPr lang="de-CH" i="1" dirty="0"/>
              <a:t>Wissen</a:t>
            </a:r>
            <a:br>
              <a:rPr lang="de-CH" dirty="0"/>
            </a:br>
            <a:r>
              <a:rPr lang="de-CH" dirty="0"/>
              <a:t>zum Vertrauen in die entdeckte </a:t>
            </a:r>
            <a:r>
              <a:rPr lang="de-CH" i="1" dirty="0"/>
              <a:t>Wissenschaft</a:t>
            </a:r>
          </a:p>
        </p:txBody>
      </p:sp>
      <p:sp>
        <p:nvSpPr>
          <p:cNvPr id="6" name="Untertitel 4">
            <a:extLst>
              <a:ext uri="{FF2B5EF4-FFF2-40B4-BE49-F238E27FC236}">
                <a16:creationId xmlns:a16="http://schemas.microsoft.com/office/drawing/2014/main" id="{3D8BFCA3-B31A-C948-AACC-4A0D0EBE3F4E}"/>
              </a:ext>
            </a:extLst>
          </p:cNvPr>
          <p:cNvSpPr txBox="1">
            <a:spLocks/>
          </p:cNvSpPr>
          <p:nvPr/>
        </p:nvSpPr>
        <p:spPr>
          <a:xfrm>
            <a:off x="371364" y="1592796"/>
            <a:ext cx="11485276" cy="4608512"/>
          </a:xfrm>
          <a:prstGeom prst="rect">
            <a:avLst/>
          </a:prstGeom>
        </p:spPr>
        <p:txBody>
          <a:bodyPr vert="horz" lIns="0" tIns="0" rIns="0" bIns="0" rtlCol="0">
            <a:normAutofit/>
          </a:bodyPr>
          <a:lstStyle>
            <a:lvl1pPr marL="0" indent="0" algn="l" defTabSz="914400" rtl="0" eaLnBrk="1" latinLnBrk="0" hangingPunct="1">
              <a:lnSpc>
                <a:spcPts val="2200"/>
              </a:lnSpc>
              <a:spcBef>
                <a:spcPts val="0"/>
              </a:spcBef>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ts val="22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58775" indent="-358775">
              <a:lnSpc>
                <a:spcPts val="2400"/>
              </a:lnSpc>
              <a:buFont typeface="Arial" panose="020B0604020202020204" pitchFamily="34" charset="0"/>
              <a:buChar char="•"/>
            </a:pPr>
            <a:r>
              <a:rPr lang="de-CH" sz="2000" dirty="0"/>
              <a:t>Im 17. und 18. Jahrhundert wird die konfessioneller gewordene, auf Lehre basierende Universität durch die wissenschaftliche, auf Forschung ausgerichtete </a:t>
            </a:r>
            <a:r>
              <a:rPr lang="de-CH" sz="2000" i="1" dirty="0"/>
              <a:t>Akademie</a:t>
            </a:r>
            <a:r>
              <a:rPr lang="de-CH" sz="2000" dirty="0"/>
              <a:t> allmählich ersetzt: eine gelehrte Gesellschaft, ohne Lehrprogramme, ggf. mit Forschungsinstituten, von Professoren geführt, die in gemeinsamen Sitzungen Forschungsergebnisse vortragen.</a:t>
            </a:r>
            <a:br>
              <a:rPr lang="de-CH" sz="2000" dirty="0"/>
            </a:br>
            <a:endParaRPr lang="de-CH" sz="2000" dirty="0"/>
          </a:p>
          <a:p>
            <a:pPr marL="358775" indent="-358775">
              <a:lnSpc>
                <a:spcPts val="2400"/>
              </a:lnSpc>
              <a:buFont typeface="Arial" panose="020B0604020202020204" pitchFamily="34" charset="0"/>
              <a:buChar char="•"/>
            </a:pPr>
            <a:r>
              <a:rPr lang="de-CH" sz="2000" dirty="0"/>
              <a:t>Die Akademien und Gelehrtengesellschaften waren Orte der Verbreitung aufklärerischen Gedankengutes und trugen zur Festigung eines autonomen wissenschaftlichen, d.h. auf </a:t>
            </a:r>
            <a:r>
              <a:rPr lang="de-CH" sz="2000" i="1" dirty="0"/>
              <a:t>Empirie,</a:t>
            </a:r>
            <a:r>
              <a:rPr lang="de-CH" sz="2000" dirty="0"/>
              <a:t> und nicht auf </a:t>
            </a:r>
            <a:r>
              <a:rPr lang="de-CH" sz="2000" i="1" dirty="0"/>
              <a:t>Tradition</a:t>
            </a:r>
            <a:r>
              <a:rPr lang="de-CH" sz="2000" dirty="0"/>
              <a:t> basierenden Diskurses bei: Giambattista Vico, </a:t>
            </a:r>
            <a:r>
              <a:rPr lang="de-CH" sz="2000" i="1" dirty="0"/>
              <a:t>La </a:t>
            </a:r>
            <a:r>
              <a:rPr lang="de-CH" sz="2000" i="1" dirty="0" err="1"/>
              <a:t>scienza</a:t>
            </a:r>
            <a:r>
              <a:rPr lang="de-CH" sz="2000" i="1" dirty="0"/>
              <a:t> </a:t>
            </a:r>
            <a:r>
              <a:rPr lang="de-CH" sz="2000" i="1" dirty="0" err="1"/>
              <a:t>nuova</a:t>
            </a:r>
            <a:r>
              <a:rPr lang="de-CH" sz="2000" dirty="0"/>
              <a:t>, 1725.  </a:t>
            </a:r>
            <a:br>
              <a:rPr lang="de-CH" sz="2000" dirty="0"/>
            </a:br>
            <a:endParaRPr lang="de-CH" sz="2000" dirty="0"/>
          </a:p>
          <a:p>
            <a:pPr marL="358775" indent="-358775">
              <a:lnSpc>
                <a:spcPts val="2400"/>
              </a:lnSpc>
              <a:buFont typeface="Arial" panose="020B0604020202020204" pitchFamily="34" charset="0"/>
              <a:buChar char="•"/>
            </a:pPr>
            <a:r>
              <a:rPr lang="de-CH" sz="2000" dirty="0"/>
              <a:t>Gesamteuropäische Erfolgsgeschichte: </a:t>
            </a:r>
            <a:r>
              <a:rPr lang="de-CH" sz="2000" dirty="0" err="1"/>
              <a:t>Accademia</a:t>
            </a:r>
            <a:r>
              <a:rPr lang="de-CH" sz="2000" dirty="0"/>
              <a:t> </a:t>
            </a:r>
            <a:r>
              <a:rPr lang="de-CH" sz="2000" dirty="0" err="1"/>
              <a:t>dei</a:t>
            </a:r>
            <a:r>
              <a:rPr lang="de-CH" sz="2000" dirty="0"/>
              <a:t> </a:t>
            </a:r>
            <a:r>
              <a:rPr lang="de-CH" sz="2000" dirty="0" err="1"/>
              <a:t>Lincei</a:t>
            </a:r>
            <a:r>
              <a:rPr lang="de-CH" sz="2000" dirty="0"/>
              <a:t> 1603, Deutsche Akademie der Naturforscher </a:t>
            </a:r>
            <a:r>
              <a:rPr lang="de-CH" sz="2000" dirty="0" err="1"/>
              <a:t>Leopoldina</a:t>
            </a:r>
            <a:r>
              <a:rPr lang="de-CH" sz="2000" dirty="0"/>
              <a:t> 1652, Royal Society 1660, American Academy </a:t>
            </a:r>
            <a:r>
              <a:rPr lang="de-CH" sz="2000" dirty="0" err="1"/>
              <a:t>of</a:t>
            </a:r>
            <a:r>
              <a:rPr lang="de-CH" sz="2000" dirty="0"/>
              <a:t> Arts </a:t>
            </a:r>
            <a:r>
              <a:rPr lang="de-CH" sz="2000" dirty="0" err="1"/>
              <a:t>and</a:t>
            </a:r>
            <a:r>
              <a:rPr lang="de-CH" sz="2000" dirty="0"/>
              <a:t> </a:t>
            </a:r>
            <a:r>
              <a:rPr lang="de-CH" sz="2000" dirty="0" err="1"/>
              <a:t>Sciences</a:t>
            </a:r>
            <a:r>
              <a:rPr lang="de-CH" sz="2000" dirty="0"/>
              <a:t> 1780, Schweizerische Naturforschende Gesellschaft 1815, Österreichische Akademie der Wissenschaften 1847, British Academy 1902, usw.</a:t>
            </a:r>
          </a:p>
        </p:txBody>
      </p:sp>
      <p:sp>
        <p:nvSpPr>
          <p:cNvPr id="8" name="Datumsplatzhalter 3">
            <a:extLst>
              <a:ext uri="{FF2B5EF4-FFF2-40B4-BE49-F238E27FC236}">
                <a16:creationId xmlns:a16="http://schemas.microsoft.com/office/drawing/2014/main" id="{A8CDEB1E-CE1D-2442-AEA9-327D15BC73CC}"/>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0" name="Grafik 9">
            <a:extLst>
              <a:ext uri="{FF2B5EF4-FFF2-40B4-BE49-F238E27FC236}">
                <a16:creationId xmlns:a16="http://schemas.microsoft.com/office/drawing/2014/main" id="{2C88418B-4342-F549-BE94-3A1F0F68E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3020480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7</a:t>
            </a:fld>
            <a:endParaRPr lang="de-CH" dirty="0"/>
          </a:p>
        </p:txBody>
      </p:sp>
      <p:sp>
        <p:nvSpPr>
          <p:cNvPr id="9" name="Titel 1">
            <a:extLst>
              <a:ext uri="{FF2B5EF4-FFF2-40B4-BE49-F238E27FC236}">
                <a16:creationId xmlns:a16="http://schemas.microsoft.com/office/drawing/2014/main" id="{E1C34F22-0F76-204A-B4C4-FA2939C823BF}"/>
              </a:ext>
            </a:extLst>
          </p:cNvPr>
          <p:cNvSpPr txBox="1">
            <a:spLocks/>
          </p:cNvSpPr>
          <p:nvPr/>
        </p:nvSpPr>
        <p:spPr>
          <a:xfrm>
            <a:off x="1667508" y="584200"/>
            <a:ext cx="8928992" cy="720564"/>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Vom metaphysischen </a:t>
            </a:r>
            <a:r>
              <a:rPr lang="de-CH" i="1" dirty="0"/>
              <a:t>Glauben </a:t>
            </a:r>
            <a:r>
              <a:rPr lang="de-CH" dirty="0"/>
              <a:t>zum empirischen </a:t>
            </a:r>
            <a:r>
              <a:rPr lang="de-CH" i="1" dirty="0"/>
              <a:t>Vertrauen</a:t>
            </a:r>
            <a:endParaRPr lang="de-CH" dirty="0"/>
          </a:p>
        </p:txBody>
      </p:sp>
      <p:sp>
        <p:nvSpPr>
          <p:cNvPr id="8" name="Textplatzhalter 2">
            <a:extLst>
              <a:ext uri="{FF2B5EF4-FFF2-40B4-BE49-F238E27FC236}">
                <a16:creationId xmlns:a16="http://schemas.microsoft.com/office/drawing/2014/main" id="{5E72ECB9-8192-6B4F-86A9-17B9278C903D}"/>
              </a:ext>
            </a:extLst>
          </p:cNvPr>
          <p:cNvSpPr txBox="1">
            <a:spLocks/>
          </p:cNvSpPr>
          <p:nvPr/>
        </p:nvSpPr>
        <p:spPr>
          <a:xfrm>
            <a:off x="551384" y="1304764"/>
            <a:ext cx="10873208" cy="49685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000000"/>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sz="2800" kern="1200">
                <a:solidFill>
                  <a:srgbClr val="000000"/>
                </a:solidFill>
                <a:latin typeface="Arial" charset="0"/>
                <a:ea typeface="Arial" charset="0"/>
                <a:cs typeface="Arial" charset="0"/>
              </a:defRPr>
            </a:lvl2pPr>
            <a:lvl3pPr marL="1143000" indent="-228600" algn="l" defTabSz="914400" rtl="0" eaLnBrk="1" latinLnBrk="0" hangingPunct="1">
              <a:spcBef>
                <a:spcPct val="20000"/>
              </a:spcBef>
              <a:buFont typeface="Arial" pitchFamily="34" charset="0"/>
              <a:buChar char="•"/>
              <a:defRPr sz="2400" kern="1200">
                <a:solidFill>
                  <a:srgbClr val="000000"/>
                </a:solidFill>
                <a:latin typeface="Arial" charset="0"/>
                <a:ea typeface="Arial" charset="0"/>
                <a:cs typeface="Arial"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Arial" charset="0"/>
                <a:ea typeface="Arial" charset="0"/>
                <a:cs typeface="Arial"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0" dirty="0">
                <a:solidFill>
                  <a:schemeClr val="bg1">
                    <a:lumMod val="75000"/>
                  </a:schemeClr>
                </a:solidFill>
              </a:rPr>
              <a:t>Durch eine breitere Verfügbarkeit des schriftlichen Wortes führen Buchdruck und Reformation zur Marginalisierung des Lehramtes und zum </a:t>
            </a:r>
            <a:r>
              <a:rPr lang="de-DE" sz="2400" i="1" dirty="0">
                <a:solidFill>
                  <a:schemeClr val="bg1">
                    <a:lumMod val="75000"/>
                  </a:schemeClr>
                </a:solidFill>
              </a:rPr>
              <a:t>Primat des Schrifttums </a:t>
            </a:r>
            <a:r>
              <a:rPr lang="de-DE" sz="2400" dirty="0">
                <a:solidFill>
                  <a:schemeClr val="bg1">
                    <a:lumMod val="75000"/>
                  </a:schemeClr>
                </a:solidFill>
              </a:rPr>
              <a:t>bei der Wissensvermittlung. </a:t>
            </a:r>
            <a:br>
              <a:rPr lang="de-DE" sz="2400" dirty="0">
                <a:solidFill>
                  <a:schemeClr val="bg1">
                    <a:lumMod val="75000"/>
                  </a:schemeClr>
                </a:solidFill>
              </a:rPr>
            </a:br>
            <a:endParaRPr lang="de-DE" sz="2400" dirty="0">
              <a:solidFill>
                <a:schemeClr val="bg1">
                  <a:lumMod val="75000"/>
                </a:schemeClr>
              </a:solidFill>
            </a:endParaRPr>
          </a:p>
          <a:p>
            <a:r>
              <a:rPr lang="de-DE" sz="2400" dirty="0">
                <a:solidFill>
                  <a:schemeClr val="bg1">
                    <a:lumMod val="75000"/>
                  </a:schemeClr>
                </a:solidFill>
              </a:rPr>
              <a:t>Das Geschriebene basiert auf dem Wissen eines individuellen Autors (und sei Letzterer auch Gott) und lässt die persönliche Auslegung des Lesers zu.</a:t>
            </a:r>
            <a:br>
              <a:rPr lang="de-DE" sz="2400" dirty="0">
                <a:solidFill>
                  <a:schemeClr val="tx1"/>
                </a:solidFill>
              </a:rPr>
            </a:br>
            <a:endParaRPr lang="de-DE" sz="2400" dirty="0">
              <a:solidFill>
                <a:schemeClr val="bg1">
                  <a:lumMod val="75000"/>
                </a:schemeClr>
              </a:solidFill>
            </a:endParaRPr>
          </a:p>
          <a:p>
            <a:r>
              <a:rPr lang="de-DE" sz="2400" dirty="0">
                <a:solidFill>
                  <a:schemeClr val="tx1"/>
                </a:solidFill>
              </a:rPr>
              <a:t>Das Wissen soll nun auch vernünftig (d.h. plausibel) und überprüfbar sein und dadurch Vertrauen erzeugen.</a:t>
            </a:r>
          </a:p>
          <a:p>
            <a:pPr marL="0" indent="0">
              <a:buNone/>
            </a:pPr>
            <a:br>
              <a:rPr lang="de-DE" sz="2400" dirty="0">
                <a:solidFill>
                  <a:schemeClr val="tx1"/>
                </a:solidFill>
                <a:sym typeface="Wingdings" pitchFamily="2" charset="2"/>
              </a:rPr>
            </a:br>
            <a:r>
              <a:rPr lang="de-DE" sz="2400" dirty="0">
                <a:solidFill>
                  <a:schemeClr val="tx1"/>
                </a:solidFill>
                <a:sym typeface="Wingdings" pitchFamily="2" charset="2"/>
              </a:rPr>
              <a:t>Wissen: institutionell &gt; individuell, Glaube &gt; Vertrauen</a:t>
            </a:r>
            <a:endParaRPr lang="de-DE" sz="2400" dirty="0">
              <a:solidFill>
                <a:schemeClr val="tx1"/>
              </a:solidFill>
            </a:endParaRPr>
          </a:p>
          <a:p>
            <a:pPr marL="0" indent="0">
              <a:buNone/>
            </a:pPr>
            <a:endParaRPr lang="de-DE" sz="2400" dirty="0">
              <a:solidFill>
                <a:schemeClr val="bg1">
                  <a:lumMod val="75000"/>
                </a:schemeClr>
              </a:solidFill>
            </a:endParaRPr>
          </a:p>
        </p:txBody>
      </p:sp>
      <p:sp>
        <p:nvSpPr>
          <p:cNvPr id="12" name="Datumsplatzhalter 3">
            <a:extLst>
              <a:ext uri="{FF2B5EF4-FFF2-40B4-BE49-F238E27FC236}">
                <a16:creationId xmlns:a16="http://schemas.microsoft.com/office/drawing/2014/main" id="{BDBF1903-DF02-0D47-A264-E10C67804341}"/>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3" name="Grafik 12">
            <a:extLst>
              <a:ext uri="{FF2B5EF4-FFF2-40B4-BE49-F238E27FC236}">
                <a16:creationId xmlns:a16="http://schemas.microsoft.com/office/drawing/2014/main" id="{F8FE5B36-3B06-244E-9511-3B36CEDB8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398598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8</a:t>
            </a:fld>
            <a:endParaRPr lang="de-CH" dirty="0"/>
          </a:p>
        </p:txBody>
      </p:sp>
      <p:sp>
        <p:nvSpPr>
          <p:cNvPr id="6" name="Titel 1">
            <a:extLst>
              <a:ext uri="{FF2B5EF4-FFF2-40B4-BE49-F238E27FC236}">
                <a16:creationId xmlns:a16="http://schemas.microsoft.com/office/drawing/2014/main" id="{A95A73C4-DCB5-0746-94F7-8768AF2ACD00}"/>
              </a:ext>
            </a:extLst>
          </p:cNvPr>
          <p:cNvSpPr txBox="1">
            <a:spLocks/>
          </p:cNvSpPr>
          <p:nvPr/>
        </p:nvSpPr>
        <p:spPr>
          <a:xfrm>
            <a:off x="1992448"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Vertrauen in die Wissenschaft 1700-2000</a:t>
            </a:r>
          </a:p>
        </p:txBody>
      </p:sp>
      <p:sp>
        <p:nvSpPr>
          <p:cNvPr id="2" name="Textfeld 1">
            <a:extLst>
              <a:ext uri="{FF2B5EF4-FFF2-40B4-BE49-F238E27FC236}">
                <a16:creationId xmlns:a16="http://schemas.microsoft.com/office/drawing/2014/main" id="{A279F60D-0307-514C-90B4-AD10B085A2B5}"/>
              </a:ext>
            </a:extLst>
          </p:cNvPr>
          <p:cNvSpPr txBox="1"/>
          <p:nvPr/>
        </p:nvSpPr>
        <p:spPr>
          <a:xfrm>
            <a:off x="1127448" y="1340768"/>
            <a:ext cx="10117124" cy="4680520"/>
          </a:xfrm>
          <a:prstGeom prst="rect">
            <a:avLst/>
          </a:prstGeom>
          <a:noFill/>
        </p:spPr>
        <p:txBody>
          <a:bodyPr wrap="square" lIns="0" tIns="0" rIns="0" bIns="0" rtlCol="0">
            <a:noAutofit/>
          </a:bodyPr>
          <a:lstStyle/>
          <a:p>
            <a:pPr marL="285750" indent="-285750">
              <a:lnSpc>
                <a:spcPts val="3200"/>
              </a:lnSpc>
              <a:buFont typeface="Arial" panose="020B0604020202020204" pitchFamily="34" charset="0"/>
              <a:buChar char="•"/>
            </a:pPr>
            <a:r>
              <a:rPr lang="de-DE" sz="2000" dirty="0"/>
              <a:t>Buchmäßig (es steht geschrieben, </a:t>
            </a:r>
            <a:r>
              <a:rPr lang="de-DE" sz="2000" dirty="0" err="1"/>
              <a:t>dass.</a:t>
            </a:r>
            <a:r>
              <a:rPr lang="de-DE" sz="2000" dirty="0"/>
              <a:t>..)</a:t>
            </a:r>
          </a:p>
          <a:p>
            <a:pPr marL="285750" indent="-285750">
              <a:lnSpc>
                <a:spcPts val="3200"/>
              </a:lnSpc>
              <a:buFont typeface="Arial" panose="020B0604020202020204" pitchFamily="34" charset="0"/>
              <a:buChar char="•"/>
            </a:pPr>
            <a:r>
              <a:rPr lang="de-DE" sz="2000" dirty="0"/>
              <a:t>Auktorial (Einstein argumentiert, </a:t>
            </a:r>
            <a:r>
              <a:rPr lang="de-DE" sz="2000" dirty="0" err="1"/>
              <a:t>dass.</a:t>
            </a:r>
            <a:r>
              <a:rPr lang="de-DE" sz="2000" dirty="0"/>
              <a:t>..)</a:t>
            </a:r>
          </a:p>
          <a:p>
            <a:pPr marL="285750" indent="-285750">
              <a:lnSpc>
                <a:spcPts val="3200"/>
              </a:lnSpc>
              <a:buFont typeface="Arial" panose="020B0604020202020204" pitchFamily="34" charset="0"/>
              <a:buChar char="•"/>
            </a:pPr>
            <a:r>
              <a:rPr lang="de-DE" sz="2000" dirty="0"/>
              <a:t>Überprüfbar (das Experiment zeigt, dass)</a:t>
            </a:r>
          </a:p>
          <a:p>
            <a:pPr marL="285750" indent="-285750">
              <a:lnSpc>
                <a:spcPts val="3200"/>
              </a:lnSpc>
              <a:buFont typeface="Arial" panose="020B0604020202020204" pitchFamily="34" charset="0"/>
              <a:buChar char="•"/>
            </a:pPr>
            <a:r>
              <a:rPr lang="de-DE" sz="2000" dirty="0"/>
              <a:t>Gefiltert (ein </a:t>
            </a:r>
            <a:r>
              <a:rPr lang="de-DE" sz="2000" i="1" dirty="0" err="1"/>
              <a:t>peer</a:t>
            </a:r>
            <a:r>
              <a:rPr lang="de-DE" sz="2000" i="1" dirty="0"/>
              <a:t> </a:t>
            </a:r>
            <a:r>
              <a:rPr lang="de-DE" sz="2000" i="1" dirty="0" err="1"/>
              <a:t>review</a:t>
            </a:r>
            <a:r>
              <a:rPr lang="de-DE" sz="2000" dirty="0"/>
              <a:t> Verfahren hat ergeben, </a:t>
            </a:r>
            <a:r>
              <a:rPr lang="de-DE" sz="2000" dirty="0" err="1"/>
              <a:t>dass.</a:t>
            </a:r>
            <a:r>
              <a:rPr lang="de-DE" sz="2000" dirty="0"/>
              <a:t>..)</a:t>
            </a:r>
          </a:p>
          <a:p>
            <a:pPr marL="285750" indent="-285750">
              <a:lnSpc>
                <a:spcPts val="3200"/>
              </a:lnSpc>
              <a:buFont typeface="Arial" panose="020B0604020202020204" pitchFamily="34" charset="0"/>
              <a:buChar char="•"/>
            </a:pPr>
            <a:r>
              <a:rPr lang="de-DE" sz="2000" dirty="0"/>
              <a:t>Plausibel (es ist vernünftig zu behaupten, </a:t>
            </a:r>
            <a:r>
              <a:rPr lang="de-DE" sz="2000" dirty="0" err="1"/>
              <a:t>dass.</a:t>
            </a:r>
            <a:r>
              <a:rPr lang="de-DE" sz="2000" dirty="0"/>
              <a:t>..)</a:t>
            </a:r>
          </a:p>
          <a:p>
            <a:pPr marL="285750" indent="-285750">
              <a:lnSpc>
                <a:spcPts val="3200"/>
              </a:lnSpc>
              <a:buFont typeface="Arial" panose="020B0604020202020204" pitchFamily="34" charset="0"/>
              <a:buChar char="•"/>
            </a:pPr>
            <a:r>
              <a:rPr lang="de-DE" sz="2000" dirty="0"/>
              <a:t>Gelehrt (der Professor sagt, </a:t>
            </a:r>
            <a:r>
              <a:rPr lang="de-DE" sz="2000" dirty="0" err="1"/>
              <a:t>dass.</a:t>
            </a:r>
            <a:r>
              <a:rPr lang="de-DE" sz="2000" dirty="0"/>
              <a:t>..)</a:t>
            </a:r>
          </a:p>
          <a:p>
            <a:pPr marL="285750" indent="-285750">
              <a:lnSpc>
                <a:spcPts val="3200"/>
              </a:lnSpc>
              <a:buFont typeface="Arial" panose="020B0604020202020204" pitchFamily="34" charset="0"/>
              <a:buChar char="•"/>
            </a:pPr>
            <a:r>
              <a:rPr lang="de-DE" sz="2000" dirty="0"/>
              <a:t>Geforscht (neuere Forschung führt zum Ergebnis, </a:t>
            </a:r>
            <a:r>
              <a:rPr lang="de-DE" sz="2000" dirty="0" err="1"/>
              <a:t>dass.</a:t>
            </a:r>
            <a:r>
              <a:rPr lang="de-DE" sz="2000" dirty="0"/>
              <a:t>..)</a:t>
            </a:r>
          </a:p>
          <a:p>
            <a:pPr marL="285750" indent="-285750">
              <a:lnSpc>
                <a:spcPts val="3200"/>
              </a:lnSpc>
              <a:buFont typeface="Arial" panose="020B0604020202020204" pitchFamily="34" charset="0"/>
              <a:buChar char="•"/>
            </a:pPr>
            <a:r>
              <a:rPr lang="de-DE" sz="2000" dirty="0"/>
              <a:t>Autonom (entgegen der herrschenden Meinung zeigt sich, </a:t>
            </a:r>
            <a:r>
              <a:rPr lang="de-DE" sz="2000" dirty="0" err="1"/>
              <a:t>dass.</a:t>
            </a:r>
            <a:r>
              <a:rPr lang="de-DE" sz="2000" dirty="0"/>
              <a:t>..)</a:t>
            </a:r>
          </a:p>
          <a:p>
            <a:pPr marL="285750" indent="-285750">
              <a:lnSpc>
                <a:spcPts val="3200"/>
              </a:lnSpc>
              <a:buFont typeface="Arial" panose="020B0604020202020204" pitchFamily="34" charset="0"/>
              <a:buChar char="•"/>
            </a:pPr>
            <a:r>
              <a:rPr lang="de-DE" sz="2000" dirty="0"/>
              <a:t>Analog (unter gleichen Bedingungen gilt, </a:t>
            </a:r>
            <a:r>
              <a:rPr lang="de-DE" sz="2000" dirty="0" err="1"/>
              <a:t>dass.</a:t>
            </a:r>
            <a:r>
              <a:rPr lang="de-DE" sz="2000" dirty="0"/>
              <a:t>..)</a:t>
            </a:r>
          </a:p>
          <a:p>
            <a:pPr marL="285750" indent="-285750">
              <a:lnSpc>
                <a:spcPts val="3200"/>
              </a:lnSpc>
              <a:buFont typeface="Arial" panose="020B0604020202020204" pitchFamily="34" charset="0"/>
              <a:buChar char="•"/>
            </a:pPr>
            <a:endParaRPr lang="de-DE" sz="2000" dirty="0"/>
          </a:p>
          <a:p>
            <a:pPr marL="103188">
              <a:lnSpc>
                <a:spcPts val="3200"/>
              </a:lnSpc>
            </a:pPr>
            <a:r>
              <a:rPr lang="de-DE" sz="2000" b="1" dirty="0">
                <a:sym typeface="Wingdings" pitchFamily="2" charset="2"/>
              </a:rPr>
              <a:t>   Eminenz der Person // Vertrauen in deren Wissenschaft</a:t>
            </a:r>
            <a:endParaRPr lang="de-DE" sz="2000" b="1" dirty="0"/>
          </a:p>
        </p:txBody>
      </p:sp>
      <p:sp>
        <p:nvSpPr>
          <p:cNvPr id="8" name="Datumsplatzhalter 3">
            <a:extLst>
              <a:ext uri="{FF2B5EF4-FFF2-40B4-BE49-F238E27FC236}">
                <a16:creationId xmlns:a16="http://schemas.microsoft.com/office/drawing/2014/main" id="{FDA0E4AE-B412-B54B-B90A-268D87EC0546}"/>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0" name="Grafik 9">
            <a:extLst>
              <a:ext uri="{FF2B5EF4-FFF2-40B4-BE49-F238E27FC236}">
                <a16:creationId xmlns:a16="http://schemas.microsoft.com/office/drawing/2014/main" id="{EEA4CFDE-5759-6247-B2B2-B6EDEE717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1579147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F94F37BC-54A1-CC4C-AAD8-488452D018EA}"/>
              </a:ext>
            </a:extLst>
          </p:cNvPr>
          <p:cNvSpPr>
            <a:spLocks noGrp="1"/>
          </p:cNvSpPr>
          <p:nvPr>
            <p:ph type="sldNum" sz="quarter" idx="12"/>
          </p:nvPr>
        </p:nvSpPr>
        <p:spPr/>
        <p:txBody>
          <a:bodyPr/>
          <a:lstStyle/>
          <a:p>
            <a:fld id="{B3811826-9277-4232-A2B5-17D05DFC7392}" type="slidenum">
              <a:rPr lang="de-CH" smtClean="0"/>
              <a:pPr/>
              <a:t>9</a:t>
            </a:fld>
            <a:endParaRPr lang="de-CH" dirty="0"/>
          </a:p>
        </p:txBody>
      </p:sp>
      <p:sp>
        <p:nvSpPr>
          <p:cNvPr id="5" name="Titel 1">
            <a:extLst>
              <a:ext uri="{FF2B5EF4-FFF2-40B4-BE49-F238E27FC236}">
                <a16:creationId xmlns:a16="http://schemas.microsoft.com/office/drawing/2014/main" id="{C8462C55-4348-6B44-9242-B6B48212E4E9}"/>
              </a:ext>
            </a:extLst>
          </p:cNvPr>
          <p:cNvSpPr txBox="1">
            <a:spLocks/>
          </p:cNvSpPr>
          <p:nvPr/>
        </p:nvSpPr>
        <p:spPr>
          <a:xfrm>
            <a:off x="1992448" y="584201"/>
            <a:ext cx="8027988" cy="576263"/>
          </a:xfrm>
          <a:prstGeom prst="rect">
            <a:avLst/>
          </a:prstGeom>
        </p:spPr>
        <p:txBody>
          <a:bodyPr vert="horz" lIns="0" tIns="0" rIns="0" bIns="0" rtlCol="0" anchor="t" anchorCtr="0">
            <a:noAutofit/>
          </a:bodyPr>
          <a:lstStyle>
            <a:lvl1pPr algn="l" defTabSz="914400" rtl="0" eaLnBrk="1" latinLnBrk="0" hangingPunct="1">
              <a:lnSpc>
                <a:spcPts val="2500"/>
              </a:lnSpc>
              <a:spcBef>
                <a:spcPct val="0"/>
              </a:spcBef>
              <a:buNone/>
              <a:defRPr sz="2300" b="1" kern="1200">
                <a:solidFill>
                  <a:schemeClr val="tx1"/>
                </a:solidFill>
                <a:latin typeface="+mj-lt"/>
                <a:ea typeface="+mj-ea"/>
                <a:cs typeface="+mj-cs"/>
              </a:defRPr>
            </a:lvl1pPr>
          </a:lstStyle>
          <a:p>
            <a:pPr algn="ctr"/>
            <a:r>
              <a:rPr lang="de-CH" dirty="0"/>
              <a:t>Vertrauen in die Wissenschaft 2000–</a:t>
            </a:r>
          </a:p>
        </p:txBody>
      </p:sp>
      <p:pic>
        <p:nvPicPr>
          <p:cNvPr id="2" name="Grafik 1">
            <a:extLst>
              <a:ext uri="{FF2B5EF4-FFF2-40B4-BE49-F238E27FC236}">
                <a16:creationId xmlns:a16="http://schemas.microsoft.com/office/drawing/2014/main" id="{55949377-AF44-DE4F-973B-0E005F1BCFD8}"/>
              </a:ext>
            </a:extLst>
          </p:cNvPr>
          <p:cNvPicPr>
            <a:picLocks noChangeAspect="1"/>
          </p:cNvPicPr>
          <p:nvPr/>
        </p:nvPicPr>
        <p:blipFill>
          <a:blip r:embed="rId3"/>
          <a:stretch>
            <a:fillRect/>
          </a:stretch>
        </p:blipFill>
        <p:spPr>
          <a:xfrm>
            <a:off x="2891644" y="1016732"/>
            <a:ext cx="5868652" cy="4650630"/>
          </a:xfrm>
          <a:prstGeom prst="rect">
            <a:avLst/>
          </a:prstGeom>
        </p:spPr>
      </p:pic>
      <p:sp>
        <p:nvSpPr>
          <p:cNvPr id="7" name="Textfeld 6">
            <a:extLst>
              <a:ext uri="{FF2B5EF4-FFF2-40B4-BE49-F238E27FC236}">
                <a16:creationId xmlns:a16="http://schemas.microsoft.com/office/drawing/2014/main" id="{59AD1AAC-50EF-2149-9494-3503DF67D0F6}"/>
              </a:ext>
            </a:extLst>
          </p:cNvPr>
          <p:cNvSpPr txBox="1"/>
          <p:nvPr/>
        </p:nvSpPr>
        <p:spPr>
          <a:xfrm>
            <a:off x="1307468" y="5841268"/>
            <a:ext cx="9397044" cy="540060"/>
          </a:xfrm>
          <a:prstGeom prst="rect">
            <a:avLst/>
          </a:prstGeom>
          <a:noFill/>
        </p:spPr>
        <p:txBody>
          <a:bodyPr wrap="square" lIns="0" tIns="0" rIns="0" bIns="0" rtlCol="0">
            <a:noAutofit/>
          </a:bodyPr>
          <a:lstStyle/>
          <a:p>
            <a:pPr>
              <a:lnSpc>
                <a:spcPts val="2200"/>
              </a:lnSpc>
            </a:pPr>
            <a:r>
              <a:rPr lang="de-DE" dirty="0"/>
              <a:t>Eine dritte Kernaufgabe für die institutionalisierte Wissenschaft: Wissenstransfer, Innovation</a:t>
            </a:r>
          </a:p>
        </p:txBody>
      </p:sp>
      <p:sp>
        <p:nvSpPr>
          <p:cNvPr id="8" name="Datumsplatzhalter 3">
            <a:extLst>
              <a:ext uri="{FF2B5EF4-FFF2-40B4-BE49-F238E27FC236}">
                <a16:creationId xmlns:a16="http://schemas.microsoft.com/office/drawing/2014/main" id="{709F95F9-A303-8C4A-B5D5-169DABEED867}"/>
              </a:ext>
            </a:extLst>
          </p:cNvPr>
          <p:cNvSpPr>
            <a:spLocks noGrp="1"/>
          </p:cNvSpPr>
          <p:nvPr>
            <p:ph type="dt" sz="half" idx="10"/>
          </p:nvPr>
        </p:nvSpPr>
        <p:spPr>
          <a:xfrm>
            <a:off x="659396" y="6524626"/>
            <a:ext cx="4284216" cy="180718"/>
          </a:xfrm>
        </p:spPr>
        <p:txBody>
          <a:bodyPr/>
          <a:lstStyle/>
          <a:p>
            <a:r>
              <a:rPr lang="de-CH" dirty="0"/>
              <a:t>Die Wissenschaft in der Vertrauenskrise, A. </a:t>
            </a:r>
            <a:r>
              <a:rPr lang="de-CH" dirty="0" err="1"/>
              <a:t>Loprieno</a:t>
            </a:r>
            <a:r>
              <a:rPr lang="de-CH" dirty="0"/>
              <a:t>, </a:t>
            </a:r>
            <a:r>
              <a:rPr lang="de-CH" dirty="0" err="1"/>
              <a:t>club</a:t>
            </a:r>
            <a:r>
              <a:rPr lang="de-CH" dirty="0"/>
              <a:t> </a:t>
            </a:r>
            <a:r>
              <a:rPr lang="de-CH" dirty="0" err="1"/>
              <a:t>research</a:t>
            </a:r>
            <a:r>
              <a:rPr lang="de-CH" dirty="0"/>
              <a:t> Wien</a:t>
            </a:r>
          </a:p>
        </p:txBody>
      </p:sp>
      <p:pic>
        <p:nvPicPr>
          <p:cNvPr id="11" name="Grafik 10">
            <a:extLst>
              <a:ext uri="{FF2B5EF4-FFF2-40B4-BE49-F238E27FC236}">
                <a16:creationId xmlns:a16="http://schemas.microsoft.com/office/drawing/2014/main" id="{3416A63A-871A-A74D-85AA-F8DD7BCB9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520" y="6513236"/>
            <a:ext cx="792088" cy="300141"/>
          </a:xfrm>
          <a:prstGeom prst="rect">
            <a:avLst/>
          </a:prstGeom>
        </p:spPr>
      </p:pic>
    </p:spTree>
    <p:extLst>
      <p:ext uri="{BB962C8B-B14F-4D97-AF65-F5344CB8AC3E}">
        <p14:creationId xmlns:p14="http://schemas.microsoft.com/office/powerpoint/2010/main" val="14523319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a9e0619-1391-439f-bd1a-b01f0e1d310c"/>
</p:tagLst>
</file>

<file path=ppt/theme/theme1.xml><?xml version="1.0" encoding="utf-8"?>
<a:theme xmlns:a="http://schemas.openxmlformats.org/drawingml/2006/main" name="Vortrag Bonn">
  <a:themeElements>
    <a:clrScheme name="Uni Basel">
      <a:dk1>
        <a:srgbClr val="000000"/>
      </a:dk1>
      <a:lt1>
        <a:srgbClr val="FFFFFF"/>
      </a:lt1>
      <a:dk2>
        <a:srgbClr val="006E6E"/>
      </a:dk2>
      <a:lt2>
        <a:srgbClr val="BEC3C8"/>
      </a:lt2>
      <a:accent1>
        <a:srgbClr val="A5D7D2"/>
      </a:accent1>
      <a:accent2>
        <a:srgbClr val="1EA5A5"/>
      </a:accent2>
      <a:accent3>
        <a:srgbClr val="2D373C"/>
      </a:accent3>
      <a:accent4>
        <a:srgbClr val="8C9196"/>
      </a:accent4>
      <a:accent5>
        <a:srgbClr val="D20537"/>
      </a:accent5>
      <a:accent6>
        <a:srgbClr val="EB829B"/>
      </a:accent6>
      <a:hlink>
        <a:srgbClr val="000000"/>
      </a:hlink>
      <a:folHlink>
        <a:srgbClr val="000000"/>
      </a:folHlink>
    </a:clrScheme>
    <a:fontScheme name="Uni Basel">
      <a:majorFont>
        <a:latin typeface="Georgia"/>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2200"/>
          </a:lnSpc>
          <a:defRPr dirty="0"/>
        </a:defPPr>
      </a:lstStyle>
    </a:txDef>
  </a:objectDefaults>
  <a:extraClrSchemeLst>
    <a:extraClrScheme>
      <a:clrScheme name="Uni Basel">
        <a:dk1>
          <a:srgbClr val="000000"/>
        </a:dk1>
        <a:lt1>
          <a:srgbClr val="FFFFFF"/>
        </a:lt1>
        <a:dk2>
          <a:srgbClr val="006E6E"/>
        </a:dk2>
        <a:lt2>
          <a:srgbClr val="BEC3C8"/>
        </a:lt2>
        <a:accent1>
          <a:srgbClr val="A5D7D2"/>
        </a:accent1>
        <a:accent2>
          <a:srgbClr val="1EA5A5"/>
        </a:accent2>
        <a:accent3>
          <a:srgbClr val="2D373C"/>
        </a:accent3>
        <a:accent4>
          <a:srgbClr val="8C9196"/>
        </a:accent4>
        <a:accent5>
          <a:srgbClr val="D20537"/>
        </a:accent5>
        <a:accent6>
          <a:srgbClr val="EB829B"/>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E2858C5F0176745986DBE027C6283C8" ma:contentTypeVersion="0" ma:contentTypeDescription="Ein neues Dokument erstellen." ma:contentTypeScope="" ma:versionID="ab59a71ba9c979767b61941b53f07e69">
  <xsd:schema xmlns:xsd="http://www.w3.org/2001/XMLSchema" xmlns:xs="http://www.w3.org/2001/XMLSchema" xmlns:p="http://schemas.microsoft.com/office/2006/metadata/properties" targetNamespace="http://schemas.microsoft.com/office/2006/metadata/properties" ma:root="true" ma:fieldsID="b4f5dc90cf06628c3b90945c8266c24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B65197-62A3-472A-885A-DBF2C93EBBDF}">
  <ds:schemaRefs>
    <ds:schemaRef ds:uri="http://schemas.microsoft.com/sharepoint/v3/contenttype/forms"/>
  </ds:schemaRefs>
</ds:datastoreItem>
</file>

<file path=customXml/itemProps2.xml><?xml version="1.0" encoding="utf-8"?>
<ds:datastoreItem xmlns:ds="http://schemas.openxmlformats.org/officeDocument/2006/customXml" ds:itemID="{33A7F323-393A-447D-BDAD-D44D839CA496}">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223EC4-52AD-4A79-B8EA-3A00F90301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Vortrag Bonn.potx</Template>
  <TotalTime>0</TotalTime>
  <Words>966</Words>
  <Application>Microsoft Macintosh PowerPoint</Application>
  <PresentationFormat>Breitbild</PresentationFormat>
  <Paragraphs>126</Paragraphs>
  <Slides>16</Slides>
  <Notes>16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Georgia</vt:lpstr>
      <vt:lpstr>Wingdings</vt:lpstr>
      <vt:lpstr>Vortrag Bonn</vt:lpstr>
      <vt:lpstr>Die Wissenschaft in der Vertrauenskrise? Eine institutionshistorische Lektüre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Mehr Geschwindigkeit, weniger Verbindlichkeit</vt:lpstr>
      <vt:lpstr>Vertrauen in das Wissen, nicht in die Information!</vt:lpstr>
      <vt:lpstr>Besten Dank für Ihre Aufmerksamkeit!</vt:lpstr>
    </vt:vector>
  </TitlesOfParts>
  <Company>Mediaviso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Yves Baumgartner</dc:creator>
  <cp:lastModifiedBy>Microsoft Office User</cp:lastModifiedBy>
  <cp:revision>399</cp:revision>
  <cp:lastPrinted>2015-11-16T23:15:56Z</cp:lastPrinted>
  <dcterms:created xsi:type="dcterms:W3CDTF">2014-12-17T09:53:42Z</dcterms:created>
  <dcterms:modified xsi:type="dcterms:W3CDTF">2019-10-15T18:41:39Z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0x0101007E2858C5F0176745986DBE027C6283C8</vt:lpwstr>
  </property>
</Properties>
</file>